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8" r:id="rId5"/>
    <p:sldId id="272" r:id="rId6"/>
    <p:sldId id="274" r:id="rId7"/>
    <p:sldId id="273" r:id="rId8"/>
    <p:sldId id="276" r:id="rId9"/>
    <p:sldId id="291" r:id="rId10"/>
    <p:sldId id="290" r:id="rId11"/>
    <p:sldId id="289" r:id="rId12"/>
    <p:sldId id="292" r:id="rId13"/>
    <p:sldId id="293" r:id="rId14"/>
    <p:sldId id="299" r:id="rId15"/>
    <p:sldId id="298" r:id="rId16"/>
    <p:sldId id="297" r:id="rId17"/>
    <p:sldId id="303" r:id="rId18"/>
    <p:sldId id="302" r:id="rId19"/>
    <p:sldId id="287" r:id="rId20"/>
    <p:sldId id="286" r:id="rId21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97E-ED80-47C9-A00A-A4F57A5AC430}" type="datetimeFigureOut">
              <a:rPr lang="pl-PL" smtClean="0"/>
              <a:pPr/>
              <a:t>2023-04-19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4302-5FBD-41E1-B366-B849105BAC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97E-ED80-47C9-A00A-A4F57A5AC430}" type="datetimeFigureOut">
              <a:rPr lang="pl-PL" smtClean="0"/>
              <a:pPr/>
              <a:t>2023-04-19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4302-5FBD-41E1-B366-B849105BAC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97E-ED80-47C9-A00A-A4F57A5AC430}" type="datetimeFigureOut">
              <a:rPr lang="pl-PL" smtClean="0"/>
              <a:pPr/>
              <a:t>2023-04-19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4302-5FBD-41E1-B366-B849105BAC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97E-ED80-47C9-A00A-A4F57A5AC430}" type="datetimeFigureOut">
              <a:rPr lang="pl-PL" smtClean="0"/>
              <a:pPr/>
              <a:t>2023-04-19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4302-5FBD-41E1-B366-B849105BAC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97E-ED80-47C9-A00A-A4F57A5AC430}" type="datetimeFigureOut">
              <a:rPr lang="pl-PL" smtClean="0"/>
              <a:pPr/>
              <a:t>2023-04-19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4302-5FBD-41E1-B366-B849105BAC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97E-ED80-47C9-A00A-A4F57A5AC430}" type="datetimeFigureOut">
              <a:rPr lang="pl-PL" smtClean="0"/>
              <a:pPr/>
              <a:t>2023-04-19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4302-5FBD-41E1-B366-B849105BAC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97E-ED80-47C9-A00A-A4F57A5AC430}" type="datetimeFigureOut">
              <a:rPr lang="pl-PL" smtClean="0"/>
              <a:pPr/>
              <a:t>2023-04-19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4302-5FBD-41E1-B366-B849105BAC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97E-ED80-47C9-A00A-A4F57A5AC430}" type="datetimeFigureOut">
              <a:rPr lang="pl-PL" smtClean="0"/>
              <a:pPr/>
              <a:t>2023-04-19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4302-5FBD-41E1-B366-B849105BAC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97E-ED80-47C9-A00A-A4F57A5AC430}" type="datetimeFigureOut">
              <a:rPr lang="pl-PL" smtClean="0"/>
              <a:pPr/>
              <a:t>2023-04-19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4302-5FBD-41E1-B366-B849105BAC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97E-ED80-47C9-A00A-A4F57A5AC430}" type="datetimeFigureOut">
              <a:rPr lang="pl-PL" smtClean="0"/>
              <a:pPr/>
              <a:t>2023-04-19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4302-5FBD-41E1-B366-B849105BAC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97E-ED80-47C9-A00A-A4F57A5AC430}" type="datetimeFigureOut">
              <a:rPr lang="pl-PL" smtClean="0"/>
              <a:pPr/>
              <a:t>2023-04-19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4302-5FBD-41E1-B366-B849105BAC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7F97E-ED80-47C9-A00A-A4F57A5AC430}" type="datetimeFigureOut">
              <a:rPr lang="pl-PL" smtClean="0"/>
              <a:pPr/>
              <a:t>2023-04-19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A4302-5FBD-41E1-B366-B849105BAC2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rmina.stochmal@skarzysko.powiat.p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krs.ms.gov.pl/web/wyszukiwarka-krs/strona-glowna/index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712" y="123568"/>
            <a:ext cx="5372100" cy="857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1F8D80CA-7883-7C8B-C808-777E350DEF29}"/>
              </a:ext>
            </a:extLst>
          </p:cNvPr>
          <p:cNvSpPr txBox="1"/>
          <p:nvPr/>
        </p:nvSpPr>
        <p:spPr>
          <a:xfrm>
            <a:off x="107504" y="1196752"/>
            <a:ext cx="8928992" cy="487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l-PL" sz="3200" b="1" dirty="0" smtClean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800" b="1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„PROJEKT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800" b="1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INNOWACYJNO-WDROŻENIOWY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800" b="1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W ZAKRESIE OCENY FUNKCJONALNEJ”</a:t>
            </a:r>
          </a:p>
          <a:p>
            <a:pPr algn="ctr">
              <a:lnSpc>
                <a:spcPct val="150000"/>
              </a:lnSpc>
            </a:pPr>
            <a:endParaRPr lang="pl-PL" sz="2400" b="1" i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4400" b="1" i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DOBRE PRAKTYKI</a:t>
            </a:r>
            <a:endParaRPr lang="pl-PL" sz="4400" b="1" i="1" dirty="0">
              <a:solidFill>
                <a:srgbClr val="FF00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6" name="Obraz 5" descr="powiat-z-widokiem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1771847" cy="109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712" y="123568"/>
            <a:ext cx="5372100" cy="85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196752"/>
            <a:ext cx="878497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powiat-z-widokiem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6632"/>
            <a:ext cx="1771847" cy="109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712" y="123568"/>
            <a:ext cx="5372100" cy="85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784976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powiat-z-widokiem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6632"/>
            <a:ext cx="1771847" cy="109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712" y="123568"/>
            <a:ext cx="5372100" cy="85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powiat-z-widokiem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1771847" cy="109354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51520" y="1052736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Powiat Skarżyski jako jeden z 36 powiatów w Polsce i jako jedyny w województwie świętokrzyskim uczestniczy w pilotażowym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„Projekcie innowacyjno-wdrożeniowym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                          w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zakresie oceny funkcjonalnej polegającym na badaniu i opracowaniu modelowych rozwiązań na rzecz świadczonego lokalnie międzysektorowego wsparcia dla dzieci, uczniów i rodzin na podstawie metodyki oceny funkcjonalnej z wykorzystaniem Międzynarodowej Klasyfikacji Funkcjonowania Niepełnosprawności i Zdrowia – ICF”.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Celem projektu jest podniesienie jakości i efektywności skoordynowanego, międzysektorowego wsparcia udzielanego dzieciom, uczniom i ich rodzinom oraz środowisku, w którym funkcjonują na poziomie lokalnym (na poziomie powiatu skarżyskiego).</a:t>
            </a:r>
          </a:p>
          <a:p>
            <a:pPr algn="just"/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Przedstawiamy wykaz instytucji, podmiotów i organizacji udzielających wsparcia dzieciom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i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rodzinom na terenie powiatu skarżyskiego. Wykaz będzie aktualizowany na podstawie zgłoszeń przesyłanych na adres </a:t>
            </a:r>
            <a:r>
              <a:rPr lang="pl-PL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irmina.stochmal@skarzysko.powiat.pl</a:t>
            </a:r>
            <a:r>
              <a:rPr lang="pl-PL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Zgłoszenie powinno zawierać: nazwę instytucji/podmiotu/organizacji, formy wsparcia dla dziecka i rodziny, dane teleadresowe, wykaz specjalistów udzielających wsparcia.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Liczymy, że wszystkie podmioty ujęte w Naszym wykazie zamieszczą również na swoich stronach internetowych informację o oferowanym wsparciu dzieciom i rodzinom na terenie Powiatu Skarżyskiego.</a:t>
            </a:r>
            <a:endParaRPr lang="pl-PL" b="0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712" y="123568"/>
            <a:ext cx="5372100" cy="85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24744"/>
            <a:ext cx="9144000" cy="569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powiat-z-widokiem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6632"/>
            <a:ext cx="1771847" cy="109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712" y="123568"/>
            <a:ext cx="5372100" cy="85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5"/>
            <a:ext cx="885698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owiat-z-widokiem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6632"/>
            <a:ext cx="1771847" cy="109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712" y="123568"/>
            <a:ext cx="5372100" cy="85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9036495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owiat-z-widokiem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6632"/>
            <a:ext cx="1771847" cy="109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712" y="123568"/>
            <a:ext cx="5372100" cy="85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3999" cy="586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owiat-z-widokiem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6632"/>
            <a:ext cx="1771847" cy="109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712" y="123568"/>
            <a:ext cx="5372100" cy="85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7"/>
            <a:ext cx="878497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owiat-z-widokiem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6632"/>
            <a:ext cx="1771847" cy="109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712" y="123568"/>
            <a:ext cx="5372100" cy="85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2143125"/>
            <a:ext cx="8964489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owiat-z-widokiem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6632"/>
            <a:ext cx="1771847" cy="109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712" y="123568"/>
            <a:ext cx="5372100" cy="857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: zaokrąglone rogi 13">
            <a:extLst>
              <a:ext uri="{FF2B5EF4-FFF2-40B4-BE49-F238E27FC236}">
                <a16:creationId xmlns="" xmlns:a16="http://schemas.microsoft.com/office/drawing/2014/main" id="{51CFCC4A-DF2C-23E4-09BD-3564CEE84316}"/>
              </a:ext>
            </a:extLst>
          </p:cNvPr>
          <p:cNvSpPr/>
          <p:nvPr/>
        </p:nvSpPr>
        <p:spPr>
          <a:xfrm>
            <a:off x="3563888" y="1412776"/>
            <a:ext cx="1980498" cy="5248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Powiatowe Centrum Pomocy Rodzinie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="" xmlns:a16="http://schemas.microsoft.com/office/drawing/2014/main" id="{01ACFCF9-B7AC-5E00-8204-BCB334896229}"/>
              </a:ext>
            </a:extLst>
          </p:cNvPr>
          <p:cNvCxnSpPr>
            <a:cxnSpLocks/>
          </p:cNvCxnSpPr>
          <p:nvPr/>
        </p:nvCxnSpPr>
        <p:spPr>
          <a:xfrm flipH="1" flipV="1">
            <a:off x="2411760" y="1844824"/>
            <a:ext cx="864096" cy="7200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="" xmlns:a16="http://schemas.microsoft.com/office/drawing/2014/main" id="{FF82ED18-B568-37CE-B26D-1EE2A108A2BF}"/>
              </a:ext>
            </a:extLst>
          </p:cNvPr>
          <p:cNvCxnSpPr>
            <a:cxnSpLocks/>
          </p:cNvCxnSpPr>
          <p:nvPr/>
        </p:nvCxnSpPr>
        <p:spPr>
          <a:xfrm flipV="1">
            <a:off x="4499992" y="1988840"/>
            <a:ext cx="0" cy="3600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="" xmlns:a16="http://schemas.microsoft.com/office/drawing/2014/main" id="{B6542331-9A99-61A9-EEEA-848C59E90A46}"/>
              </a:ext>
            </a:extLst>
          </p:cNvPr>
          <p:cNvCxnSpPr>
            <a:cxnSpLocks/>
          </p:cNvCxnSpPr>
          <p:nvPr/>
        </p:nvCxnSpPr>
        <p:spPr>
          <a:xfrm flipH="1" flipV="1">
            <a:off x="5724128" y="3789040"/>
            <a:ext cx="720080" cy="288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="" xmlns:a16="http://schemas.microsoft.com/office/drawing/2014/main" id="{10C95A7E-7BC8-3425-DFED-F19EFB906D0D}"/>
              </a:ext>
            </a:extLst>
          </p:cNvPr>
          <p:cNvCxnSpPr>
            <a:cxnSpLocks/>
          </p:cNvCxnSpPr>
          <p:nvPr/>
        </p:nvCxnSpPr>
        <p:spPr>
          <a:xfrm>
            <a:off x="5724128" y="4653136"/>
            <a:ext cx="744583" cy="3698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="" xmlns:a16="http://schemas.microsoft.com/office/drawing/2014/main" id="{C2A4F50D-17F6-E9F9-542C-A061283CDD6A}"/>
              </a:ext>
            </a:extLst>
          </p:cNvPr>
          <p:cNvCxnSpPr/>
          <p:nvPr/>
        </p:nvCxnSpPr>
        <p:spPr>
          <a:xfrm flipH="1" flipV="1">
            <a:off x="2195736" y="3068960"/>
            <a:ext cx="936104" cy="288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="" xmlns:a16="http://schemas.microsoft.com/office/drawing/2014/main" id="{36457924-2056-D5DC-7E72-D445692ADA36}"/>
              </a:ext>
            </a:extLst>
          </p:cNvPr>
          <p:cNvCxnSpPr/>
          <p:nvPr/>
        </p:nvCxnSpPr>
        <p:spPr>
          <a:xfrm flipH="1">
            <a:off x="2699792" y="4725144"/>
            <a:ext cx="576064" cy="5760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="" xmlns:a16="http://schemas.microsoft.com/office/drawing/2014/main" id="{D96E6FD7-0A10-2C6E-96B6-C33131DD927C}"/>
              </a:ext>
            </a:extLst>
          </p:cNvPr>
          <p:cNvCxnSpPr>
            <a:cxnSpLocks/>
          </p:cNvCxnSpPr>
          <p:nvPr/>
        </p:nvCxnSpPr>
        <p:spPr>
          <a:xfrm>
            <a:off x="5220072" y="4941168"/>
            <a:ext cx="432048" cy="6480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: zaokrąglone rogi 30">
            <a:extLst>
              <a:ext uri="{FF2B5EF4-FFF2-40B4-BE49-F238E27FC236}">
                <a16:creationId xmlns="" xmlns:a16="http://schemas.microsoft.com/office/drawing/2014/main" id="{552CFAA1-7C8E-E5C0-2F65-6BD55114F724}"/>
              </a:ext>
            </a:extLst>
          </p:cNvPr>
          <p:cNvSpPr/>
          <p:nvPr/>
        </p:nvSpPr>
        <p:spPr>
          <a:xfrm>
            <a:off x="467544" y="1556792"/>
            <a:ext cx="1791049" cy="4712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Szkoły podstawowe i ponadpodstawowe</a:t>
            </a:r>
          </a:p>
        </p:txBody>
      </p:sp>
      <p:sp>
        <p:nvSpPr>
          <p:cNvPr id="15" name="Prostokąt: zaokrąglone rogi 31">
            <a:extLst>
              <a:ext uri="{FF2B5EF4-FFF2-40B4-BE49-F238E27FC236}">
                <a16:creationId xmlns="" xmlns:a16="http://schemas.microsoft.com/office/drawing/2014/main" id="{36321F1D-AB60-CA84-5339-E05A534E167E}"/>
              </a:ext>
            </a:extLst>
          </p:cNvPr>
          <p:cNvSpPr/>
          <p:nvPr/>
        </p:nvSpPr>
        <p:spPr>
          <a:xfrm>
            <a:off x="395536" y="4077072"/>
            <a:ext cx="1975449" cy="5683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Poradnie psychologiczno-pedagogiczne</a:t>
            </a:r>
          </a:p>
        </p:txBody>
      </p:sp>
      <p:sp>
        <p:nvSpPr>
          <p:cNvPr id="16" name="Prostokąt: zaokrąglone rogi 32">
            <a:extLst>
              <a:ext uri="{FF2B5EF4-FFF2-40B4-BE49-F238E27FC236}">
                <a16:creationId xmlns="" xmlns:a16="http://schemas.microsoft.com/office/drawing/2014/main" id="{B34C70E6-3BBD-8830-3851-8DC7CE3F2140}"/>
              </a:ext>
            </a:extLst>
          </p:cNvPr>
          <p:cNvSpPr/>
          <p:nvPr/>
        </p:nvSpPr>
        <p:spPr>
          <a:xfrm>
            <a:off x="2195736" y="5805264"/>
            <a:ext cx="2268748" cy="5089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Placówka</a:t>
            </a:r>
            <a:r>
              <a:rPr lang="pl-PL" dirty="0"/>
              <a:t> </a:t>
            </a:r>
            <a:r>
              <a:rPr lang="pl-PL" sz="1200" dirty="0"/>
              <a:t>wsparcia dziennego, świetlice środowiskowe</a:t>
            </a:r>
          </a:p>
        </p:txBody>
      </p:sp>
      <p:sp>
        <p:nvSpPr>
          <p:cNvPr id="17" name="Prostokąt: zaokrąglone rogi 33">
            <a:extLst>
              <a:ext uri="{FF2B5EF4-FFF2-40B4-BE49-F238E27FC236}">
                <a16:creationId xmlns="" xmlns:a16="http://schemas.microsoft.com/office/drawing/2014/main" id="{F280316B-494E-3F5A-1DCD-3C62E8D94A2E}"/>
              </a:ext>
            </a:extLst>
          </p:cNvPr>
          <p:cNvSpPr/>
          <p:nvPr/>
        </p:nvSpPr>
        <p:spPr>
          <a:xfrm>
            <a:off x="6516216" y="2996952"/>
            <a:ext cx="1881577" cy="4358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Zespół Opieki Zdrowotnej</a:t>
            </a:r>
            <a:endParaRPr lang="pl-PL" dirty="0"/>
          </a:p>
        </p:txBody>
      </p:sp>
      <p:sp>
        <p:nvSpPr>
          <p:cNvPr id="18" name="Prostokąt: zaokrąglone rogi 34">
            <a:extLst>
              <a:ext uri="{FF2B5EF4-FFF2-40B4-BE49-F238E27FC236}">
                <a16:creationId xmlns="" xmlns:a16="http://schemas.microsoft.com/office/drawing/2014/main" id="{DD36B147-A010-0DC7-CDF4-11FF96126BE3}"/>
              </a:ext>
            </a:extLst>
          </p:cNvPr>
          <p:cNvSpPr/>
          <p:nvPr/>
        </p:nvSpPr>
        <p:spPr>
          <a:xfrm>
            <a:off x="6588224" y="4869160"/>
            <a:ext cx="1865174" cy="4282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SOSW, OKRO, SCWEW</a:t>
            </a:r>
          </a:p>
          <a:p>
            <a:pPr algn="ctr"/>
            <a:r>
              <a:rPr lang="pl-PL" sz="1200" dirty="0" err="1"/>
              <a:t>OWiT</a:t>
            </a:r>
            <a:endParaRPr lang="pl-PL" sz="1200" dirty="0"/>
          </a:p>
        </p:txBody>
      </p:sp>
      <p:sp>
        <p:nvSpPr>
          <p:cNvPr id="19" name="Prostokąt: zaokrąglone rogi 36">
            <a:extLst>
              <a:ext uri="{FF2B5EF4-FFF2-40B4-BE49-F238E27FC236}">
                <a16:creationId xmlns="" xmlns:a16="http://schemas.microsoft.com/office/drawing/2014/main" id="{D0B21EB9-D9E4-A52F-65AD-706616F9D32D}"/>
              </a:ext>
            </a:extLst>
          </p:cNvPr>
          <p:cNvSpPr/>
          <p:nvPr/>
        </p:nvSpPr>
        <p:spPr>
          <a:xfrm>
            <a:off x="5004048" y="5733256"/>
            <a:ext cx="1825291" cy="4547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Wypożyczalnie</a:t>
            </a:r>
            <a:r>
              <a:rPr lang="pl-PL" dirty="0"/>
              <a:t> </a:t>
            </a:r>
            <a:r>
              <a:rPr lang="pl-PL" sz="1200" dirty="0"/>
              <a:t>sprzętu rehabilitacyjnego</a:t>
            </a:r>
          </a:p>
        </p:txBody>
      </p:sp>
      <p:sp>
        <p:nvSpPr>
          <p:cNvPr id="21" name="Prostokąt: zaokrąglone rogi 4">
            <a:extLst>
              <a:ext uri="{FF2B5EF4-FFF2-40B4-BE49-F238E27FC236}">
                <a16:creationId xmlns="" xmlns:a16="http://schemas.microsoft.com/office/drawing/2014/main" id="{FB75DD90-8D01-BA30-E94C-032C21DFD73D}"/>
              </a:ext>
            </a:extLst>
          </p:cNvPr>
          <p:cNvSpPr/>
          <p:nvPr/>
        </p:nvSpPr>
        <p:spPr>
          <a:xfrm>
            <a:off x="6516216" y="3861048"/>
            <a:ext cx="1930343" cy="42822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Niepubliczne Zespoły Opieki Zdrowotnej</a:t>
            </a:r>
          </a:p>
        </p:txBody>
      </p:sp>
      <p:cxnSp>
        <p:nvCxnSpPr>
          <p:cNvPr id="22" name="Łącznik prosty ze strzałką 21">
            <a:extLst>
              <a:ext uri="{FF2B5EF4-FFF2-40B4-BE49-F238E27FC236}">
                <a16:creationId xmlns="" xmlns:a16="http://schemas.microsoft.com/office/drawing/2014/main" id="{4BA36785-FBF4-8B33-3A6E-1FB7C8E6AA88}"/>
              </a:ext>
            </a:extLst>
          </p:cNvPr>
          <p:cNvCxnSpPr>
            <a:cxnSpLocks/>
          </p:cNvCxnSpPr>
          <p:nvPr/>
        </p:nvCxnSpPr>
        <p:spPr>
          <a:xfrm flipV="1">
            <a:off x="5724128" y="3140968"/>
            <a:ext cx="720080" cy="1440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>
            <a:extLst>
              <a:ext uri="{FF2B5EF4-FFF2-40B4-BE49-F238E27FC236}">
                <a16:creationId xmlns="" xmlns:a16="http://schemas.microsoft.com/office/drawing/2014/main" id="{5751D2A0-8800-948D-8A5F-05C5FCC61098}"/>
              </a:ext>
            </a:extLst>
          </p:cNvPr>
          <p:cNvCxnSpPr/>
          <p:nvPr/>
        </p:nvCxnSpPr>
        <p:spPr>
          <a:xfrm flipV="1">
            <a:off x="5724128" y="2492896"/>
            <a:ext cx="576064" cy="288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="" xmlns:a16="http://schemas.microsoft.com/office/drawing/2014/main" id="{0081A383-C283-4C7F-A291-ED96E92FE630}"/>
              </a:ext>
            </a:extLst>
          </p:cNvPr>
          <p:cNvCxnSpPr>
            <a:cxnSpLocks/>
          </p:cNvCxnSpPr>
          <p:nvPr/>
        </p:nvCxnSpPr>
        <p:spPr>
          <a:xfrm flipH="1" flipV="1">
            <a:off x="2339752" y="3645024"/>
            <a:ext cx="936104" cy="1440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stokąt: zaokrąglone rogi 19">
            <a:extLst>
              <a:ext uri="{FF2B5EF4-FFF2-40B4-BE49-F238E27FC236}">
                <a16:creationId xmlns="" xmlns:a16="http://schemas.microsoft.com/office/drawing/2014/main" id="{054002AB-8FF0-DF2E-103F-BDE74AD4866F}"/>
              </a:ext>
            </a:extLst>
          </p:cNvPr>
          <p:cNvSpPr/>
          <p:nvPr/>
        </p:nvSpPr>
        <p:spPr>
          <a:xfrm>
            <a:off x="395536" y="2924944"/>
            <a:ext cx="1651082" cy="4270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Żłobki</a:t>
            </a:r>
          </a:p>
        </p:txBody>
      </p:sp>
      <p:sp>
        <p:nvSpPr>
          <p:cNvPr id="26" name="Prostokąt: zaokrąglone rogi 21">
            <a:extLst>
              <a:ext uri="{FF2B5EF4-FFF2-40B4-BE49-F238E27FC236}">
                <a16:creationId xmlns="" xmlns:a16="http://schemas.microsoft.com/office/drawing/2014/main" id="{1BA00A47-9F50-AF33-1AA0-83B838584807}"/>
              </a:ext>
            </a:extLst>
          </p:cNvPr>
          <p:cNvSpPr/>
          <p:nvPr/>
        </p:nvSpPr>
        <p:spPr>
          <a:xfrm>
            <a:off x="6444208" y="2276872"/>
            <a:ext cx="1930343" cy="4358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Miejskie i Gminne Ośrodki Pomocy Społecznej</a:t>
            </a:r>
          </a:p>
        </p:txBody>
      </p:sp>
      <p:cxnSp>
        <p:nvCxnSpPr>
          <p:cNvPr id="27" name="Łącznik prosty ze strzałką 26">
            <a:extLst>
              <a:ext uri="{FF2B5EF4-FFF2-40B4-BE49-F238E27FC236}">
                <a16:creationId xmlns="" xmlns:a16="http://schemas.microsoft.com/office/drawing/2014/main" id="{540131C5-0C49-894A-D620-976900C8E5DD}"/>
              </a:ext>
            </a:extLst>
          </p:cNvPr>
          <p:cNvCxnSpPr/>
          <p:nvPr/>
        </p:nvCxnSpPr>
        <p:spPr>
          <a:xfrm flipH="1" flipV="1">
            <a:off x="2267744" y="2420888"/>
            <a:ext cx="936104" cy="5040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ostokąt: zaokrąglone rogi 28">
            <a:extLst>
              <a:ext uri="{FF2B5EF4-FFF2-40B4-BE49-F238E27FC236}">
                <a16:creationId xmlns="" xmlns:a16="http://schemas.microsoft.com/office/drawing/2014/main" id="{590D9CCE-C4AA-7EB8-1545-CE4FBE6117F2}"/>
              </a:ext>
            </a:extLst>
          </p:cNvPr>
          <p:cNvSpPr/>
          <p:nvPr/>
        </p:nvSpPr>
        <p:spPr>
          <a:xfrm>
            <a:off x="395536" y="2204864"/>
            <a:ext cx="1719908" cy="5048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Przedszkola</a:t>
            </a:r>
          </a:p>
        </p:txBody>
      </p:sp>
      <p:sp>
        <p:nvSpPr>
          <p:cNvPr id="29" name="Prostokąt zaokrąglony 28"/>
          <p:cNvSpPr/>
          <p:nvPr/>
        </p:nvSpPr>
        <p:spPr>
          <a:xfrm>
            <a:off x="6228184" y="1700808"/>
            <a:ext cx="1854679" cy="4485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Ośrodek kuratorski, sąd, policja</a:t>
            </a:r>
          </a:p>
        </p:txBody>
      </p:sp>
      <p:cxnSp>
        <p:nvCxnSpPr>
          <p:cNvPr id="30" name="Łącznik prosty ze strzałką 29"/>
          <p:cNvCxnSpPr/>
          <p:nvPr/>
        </p:nvCxnSpPr>
        <p:spPr>
          <a:xfrm flipV="1">
            <a:off x="5364088" y="2060848"/>
            <a:ext cx="720080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zaokrąglony 30"/>
          <p:cNvSpPr/>
          <p:nvPr/>
        </p:nvSpPr>
        <p:spPr>
          <a:xfrm>
            <a:off x="467544" y="3501008"/>
            <a:ext cx="1828800" cy="43132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Warsztaty terapii zajęciowej</a:t>
            </a:r>
          </a:p>
        </p:txBody>
      </p:sp>
      <p:sp>
        <p:nvSpPr>
          <p:cNvPr id="32" name="Prostokąt zaokrąglony 31"/>
          <p:cNvSpPr/>
          <p:nvPr/>
        </p:nvSpPr>
        <p:spPr>
          <a:xfrm>
            <a:off x="539552" y="5085184"/>
            <a:ext cx="2001329" cy="4830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Organizacje pozarządowe</a:t>
            </a:r>
          </a:p>
        </p:txBody>
      </p:sp>
      <p:cxnSp>
        <p:nvCxnSpPr>
          <p:cNvPr id="33" name="Łącznik prosty ze strzałką 32">
            <a:extLst>
              <a:ext uri="{FF2B5EF4-FFF2-40B4-BE49-F238E27FC236}">
                <a16:creationId xmlns="" xmlns:a16="http://schemas.microsoft.com/office/drawing/2014/main" id="{36457924-2056-D5DC-7E72-D445692ADA36}"/>
              </a:ext>
            </a:extLst>
          </p:cNvPr>
          <p:cNvCxnSpPr/>
          <p:nvPr/>
        </p:nvCxnSpPr>
        <p:spPr>
          <a:xfrm flipH="1">
            <a:off x="3563888" y="4869160"/>
            <a:ext cx="504056" cy="8640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>
            <a:extLst>
              <a:ext uri="{FF2B5EF4-FFF2-40B4-BE49-F238E27FC236}">
                <a16:creationId xmlns="" xmlns:a16="http://schemas.microsoft.com/office/drawing/2014/main" id="{0081A383-C283-4C7F-A291-ED96E92FE630}"/>
              </a:ext>
            </a:extLst>
          </p:cNvPr>
          <p:cNvCxnSpPr>
            <a:cxnSpLocks/>
          </p:cNvCxnSpPr>
          <p:nvPr/>
        </p:nvCxnSpPr>
        <p:spPr>
          <a:xfrm flipH="1">
            <a:off x="2411760" y="4221088"/>
            <a:ext cx="864096" cy="720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Obraz 33" descr="powiat-z-widokiem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1771847" cy="1093544"/>
          </a:xfrm>
          <a:prstGeom prst="rect">
            <a:avLst/>
          </a:prstGeom>
        </p:spPr>
      </p:pic>
      <p:pic>
        <p:nvPicPr>
          <p:cNvPr id="35" name="Obraz 34" descr="niebieska propozycj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564904"/>
            <a:ext cx="2304256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712" y="123568"/>
            <a:ext cx="5372100" cy="857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z rogami zaokrąglonymi po przekątnej 2"/>
          <p:cNvSpPr/>
          <p:nvPr/>
        </p:nvSpPr>
        <p:spPr>
          <a:xfrm>
            <a:off x="323528" y="1340768"/>
            <a:ext cx="4192438" cy="576064"/>
          </a:xfrm>
          <a:prstGeom prst="round2DiagRect">
            <a:avLst>
              <a:gd name="adj1" fmla="val 16667"/>
              <a:gd name="adj2" fmla="val 160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Powiat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Skarżyski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9568C26-0909-269F-10C6-F64103825437}"/>
              </a:ext>
            </a:extLst>
          </p:cNvPr>
          <p:cNvSpPr txBox="1"/>
          <p:nvPr/>
        </p:nvSpPr>
        <p:spPr>
          <a:xfrm>
            <a:off x="107504" y="1835637"/>
            <a:ext cx="4968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Powiat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województwie świętokrzyskim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Siedziba powiatu –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miasto Skarżysko-Kamienna 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72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tys.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mieszkańców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1 gmina miejska – Skarżysko-Kamienna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1 gmina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miejsko-wiejskie: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Suchedniów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gminy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wiejskie: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Bliżyn, Łączna Skarżysko Kościelne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Plan powiatu skarżyskie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888432" cy="4680520"/>
          </a:xfrm>
          <a:prstGeom prst="rect">
            <a:avLst/>
          </a:prstGeom>
          <a:noFill/>
        </p:spPr>
      </p:pic>
      <p:pic>
        <p:nvPicPr>
          <p:cNvPr id="6" name="Obraz 5" descr="powiat-z-widokiem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6632"/>
            <a:ext cx="1771847" cy="109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372100" cy="857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755576" y="2708920"/>
            <a:ext cx="78867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Dziękujemy</a:t>
            </a:r>
            <a:r>
              <a:rPr kumimoji="0" lang="pl-PL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za uwagę.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67544" y="5517232"/>
            <a:ext cx="78867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Marzena Sala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Irmina </a:t>
            </a:r>
            <a:r>
              <a:rPr lang="pl-PL" sz="1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Stochmal-Buczek</a:t>
            </a:r>
            <a:endParaRPr kumimoji="0" lang="pl-PL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Obraz 5" descr="powiat-z-widokiem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1771847" cy="109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712" y="123568"/>
            <a:ext cx="5372100" cy="857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1800393-EB17-DF1F-5322-C6FA07FAA96E}"/>
              </a:ext>
            </a:extLst>
          </p:cNvPr>
          <p:cNvSpPr txBox="1"/>
          <p:nvPr/>
        </p:nvSpPr>
        <p:spPr>
          <a:xfrm>
            <a:off x="251520" y="2636912"/>
            <a:ext cx="8424936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Powiat </a:t>
            </a:r>
            <a:r>
              <a:rPr lang="pl-PL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Skarżyski</a:t>
            </a:r>
            <a:r>
              <a:rPr lang="pl-PL" sz="18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pl-PL" sz="1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jest jednym z 36 powiatów uczestniczących w </a:t>
            </a:r>
            <a:r>
              <a:rPr lang="pl-PL" sz="18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zadaniu                       </a:t>
            </a:r>
            <a:r>
              <a:rPr lang="pl-PL" sz="1800" i="1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„Projekcie </a:t>
            </a:r>
            <a:r>
              <a:rPr lang="pl-PL" sz="1800" i="1" dirty="0" err="1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innowacyjno–wdrożeniowym</a:t>
            </a:r>
            <a:r>
              <a:rPr lang="pl-PL" sz="1800" i="1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pl-PL" sz="1800" i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w zakresie oceny funkcjonalnej” </a:t>
            </a:r>
            <a:r>
              <a:rPr lang="pl-PL" sz="1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realizowanym </a:t>
            </a:r>
            <a:r>
              <a:rPr lang="pl-PL" sz="18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na </a:t>
            </a:r>
            <a:r>
              <a:rPr lang="pl-PL" sz="1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podstawie porozumienia zawartego z Uniwersytetem </a:t>
            </a:r>
            <a:r>
              <a:rPr lang="pl-PL" sz="18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Śląskim w Katowicach                           w </a:t>
            </a:r>
            <a:r>
              <a:rPr lang="pl-PL" sz="1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okresie od września 2022 do końca sierpnia 2023 </a:t>
            </a:r>
            <a:r>
              <a:rPr lang="pl-PL" sz="18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roku.</a:t>
            </a:r>
            <a:endParaRPr lang="pl-PL" sz="18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Projekt polega na badaniu i opracowaniu modelowych rozwiązań na rzecz świadczonego lokalnie międzysektorowego wsparcia dla dzieci, uczniów i rodzin na podstawie metodyki oceny funkcjonalnej z wykorzystaniem Międzynarodowej Klasyfikacji Funkcjonowania Niepełnosprawności i Zdrowia – ICF</a:t>
            </a:r>
            <a:r>
              <a:rPr lang="pl-PL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pl-PL" sz="16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1340768"/>
            <a:ext cx="864096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 zlecenie Ministerstwa Edukacji i Nauki Uniwersytet Śląski prowadzi projekt pod nazwą: „</a:t>
            </a:r>
            <a:r>
              <a:rPr kumimoji="0" lang="pl-PL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PROJEKT INNOWACYJNO-WDROŻENIOWY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ZAKRESIE OCENY FUNKCJONALNEJ</a:t>
            </a: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</a:t>
            </a:r>
            <a:endParaRPr kumimoji="0" lang="pl-PL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Obraz 4" descr="powiat-z-widokiem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1771847" cy="109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712" y="123568"/>
            <a:ext cx="5372100" cy="857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611560" y="980727"/>
            <a:ext cx="7886700" cy="1080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Etapy diagnozy</a:t>
            </a: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Rejestr jednostek pomocy społecznej</a:t>
            </a: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https://rjps.mpips.gov.pl/RJPS/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806489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owiat-z-widokiem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6632"/>
            <a:ext cx="1771847" cy="109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712" y="123568"/>
            <a:ext cx="5372100" cy="85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ymbol zastępczy zawartości 4">
            <a:extLst>
              <a:ext uri="{FF2B5EF4-FFF2-40B4-BE49-F238E27FC236}">
                <a16:creationId xmlns:a16="http://schemas.microsoft.com/office/drawing/2014/main" xmlns="" id="{28EA6E9B-F0C7-8CC2-5629-4384266348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060848"/>
            <a:ext cx="8506435" cy="4282578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xmlns="" id="{05547304-723A-EB31-C1FD-2A0A93EFC05D}"/>
              </a:ext>
            </a:extLst>
          </p:cNvPr>
          <p:cNvSpPr txBox="1">
            <a:spLocks/>
          </p:cNvSpPr>
          <p:nvPr/>
        </p:nvSpPr>
        <p:spPr>
          <a:xfrm>
            <a:off x="611560" y="1412776"/>
            <a:ext cx="7886700" cy="405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System Informacji Oświatowej</a:t>
            </a:r>
            <a:r>
              <a:rPr kumimoji="0" lang="pl-PL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pl-PL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pl-PL" sz="1600" b="0" i="0" u="sng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https://sio.gov.pl</a:t>
            </a:r>
            <a:endParaRPr kumimoji="0" lang="pl-PL" sz="16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C0013C98-88F5-5CD8-6F79-E92B9B99E5B5}"/>
              </a:ext>
            </a:extLst>
          </p:cNvPr>
          <p:cNvSpPr txBox="1">
            <a:spLocks/>
          </p:cNvSpPr>
          <p:nvPr/>
        </p:nvSpPr>
        <p:spPr>
          <a:xfrm>
            <a:off x="467544" y="980728"/>
            <a:ext cx="7886700" cy="315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Etapy diagnozy</a:t>
            </a: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Obraz 6" descr="powiat-z-widokiem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6632"/>
            <a:ext cx="1771847" cy="109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712" y="123568"/>
            <a:ext cx="5372100" cy="857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xmlns="" id="{C0013C98-88F5-5CD8-6F79-E92B9B99E5B5}"/>
              </a:ext>
            </a:extLst>
          </p:cNvPr>
          <p:cNvSpPr txBox="1">
            <a:spLocks/>
          </p:cNvSpPr>
          <p:nvPr/>
        </p:nvSpPr>
        <p:spPr>
          <a:xfrm>
            <a:off x="683568" y="980728"/>
            <a:ext cx="7886700" cy="315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Etapy diagnozy</a:t>
            </a: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82089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3"/>
          <p:cNvSpPr>
            <a:spLocks noChangeArrowheads="1"/>
          </p:cNvSpPr>
          <p:nvPr/>
        </p:nvSpPr>
        <p:spPr bwMode="auto">
          <a:xfrm>
            <a:off x="251520" y="1340768"/>
            <a:ext cx="84708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algn="ctr" eaLnBrk="1" hangingPunct="1">
              <a:spcBef>
                <a:spcPts val="0"/>
              </a:spcBef>
              <a:buFontTx/>
              <a:buNone/>
            </a:pPr>
            <a:r>
              <a:rPr lang="pl-PL" altLang="pl-PL" sz="1800" dirty="0"/>
              <a:t>Rejestr szkół i placówek oświatowych RSPO</a:t>
            </a:r>
          </a:p>
          <a:p>
            <a:pPr lvl="3" eaLnBrk="1" hangingPunct="1">
              <a:spcBef>
                <a:spcPts val="0"/>
              </a:spcBef>
              <a:buFontTx/>
              <a:buNone/>
            </a:pPr>
            <a:r>
              <a:rPr lang="pl-PL" altLang="pl-PL" sz="1800" dirty="0">
                <a:solidFill>
                  <a:srgbClr val="0070C0"/>
                </a:solidFill>
              </a:rPr>
              <a:t>					</a:t>
            </a:r>
            <a:r>
              <a:rPr lang="pl-PL" altLang="pl-PL" sz="1400" dirty="0">
                <a:solidFill>
                  <a:srgbClr val="0070C0"/>
                </a:solidFill>
              </a:rPr>
              <a:t>https://rspo.gov.pl/</a:t>
            </a:r>
          </a:p>
        </p:txBody>
      </p:sp>
      <p:pic>
        <p:nvPicPr>
          <p:cNvPr id="7" name="Obraz 6" descr="powiat-z-widokiem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6632"/>
            <a:ext cx="1771847" cy="109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712" y="123568"/>
            <a:ext cx="5372100" cy="857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2411760" y="980728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Rejestr Podmiotów Wykonujących Działalność Leczniczą</a:t>
            </a:r>
          </a:p>
          <a:p>
            <a:pPr algn="ctr"/>
            <a:r>
              <a:rPr lang="pl-PL" sz="1400" u="sng" dirty="0" smtClean="0">
                <a:solidFill>
                  <a:srgbClr val="0070C0"/>
                </a:solidFill>
              </a:rPr>
              <a:t>https://rpwdl.ezdrowie.gov.pl</a:t>
            </a:r>
            <a:endParaRPr lang="pl-PL" sz="1400" u="sng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87849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owiat-z-widokiem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6632"/>
            <a:ext cx="1771847" cy="109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712" y="123568"/>
            <a:ext cx="5372100" cy="857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08E5E53-24C3-BA1D-642D-F8BA0FB16A72}"/>
              </a:ext>
            </a:extLst>
          </p:cNvPr>
          <p:cNvSpPr txBox="1">
            <a:spLocks/>
          </p:cNvSpPr>
          <p:nvPr/>
        </p:nvSpPr>
        <p:spPr>
          <a:xfrm>
            <a:off x="539552" y="1052736"/>
            <a:ext cx="7819064" cy="1877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8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Wykaz organizacji pozarządowych prowadzących działalność w różnych interesujących nas obszarach -  szczególnie z uwzględnieniem organizacji aktywnych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wykaz przygotowany przez odpowiedni wydział Starostwa Powiatowego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rejestry stowarzyszeń zwykłych, klubów sportowych, UKS-ów na powiatowych stronach internetowych</a:t>
            </a:r>
            <a:endParaRPr kumimoji="0" lang="pl-PL" sz="1400" b="0" i="0" u="none" strike="noStrike" kern="1200" cap="none" spc="0" normalizeH="0" baseline="0" noProof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wyszukiwarka KRS </a:t>
            </a:r>
            <a:r>
              <a:rPr kumimoji="0" lang="pl-PL" sz="14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3"/>
              </a:rPr>
              <a:t>https://ekrs.ms.gov.pl/web/wyszukiwarka-krs/strona-glowna/index.html</a:t>
            </a:r>
            <a:endParaRPr kumimoji="0" lang="pl-PL" sz="1400" b="0" i="0" u="none" strike="noStrike" kern="1200" cap="none" spc="0" normalizeH="0" baseline="0" noProof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69567"/>
            <a:ext cx="8280920" cy="369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owiat-z-widokiem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6632"/>
            <a:ext cx="1771847" cy="109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77712" y="123568"/>
            <a:ext cx="5372100" cy="85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8784976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powiat-z-widokiem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16632"/>
            <a:ext cx="1691680" cy="1044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1BDB3DCA99714AB6FB2B977A562649" ma:contentTypeVersion="12" ma:contentTypeDescription="Utwórz nowy dokument." ma:contentTypeScope="" ma:versionID="8e23ef0a7ecea96e708c8d7fa30482d7">
  <xsd:schema xmlns:xsd="http://www.w3.org/2001/XMLSchema" xmlns:xs="http://www.w3.org/2001/XMLSchema" xmlns:p="http://schemas.microsoft.com/office/2006/metadata/properties" xmlns:ns2="1d9d4d47-3c34-441c-87c8-a1d395826c7e" xmlns:ns3="367100b9-b560-44b7-9700-c9e01cc107b0" targetNamespace="http://schemas.microsoft.com/office/2006/metadata/properties" ma:root="true" ma:fieldsID="02c64721bd9aa33b1f8a7ad290cb313e" ns2:_="" ns3:_="">
    <xsd:import namespace="1d9d4d47-3c34-441c-87c8-a1d395826c7e"/>
    <xsd:import namespace="367100b9-b560-44b7-9700-c9e01cc107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d4d47-3c34-441c-87c8-a1d395826c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3b0ad5e2-dd37-4b24-9842-044369a8da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100b9-b560-44b7-9700-c9e01cc107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97c412d-905e-4047-b101-34576d6e0594}" ma:internalName="TaxCatchAll" ma:showField="CatchAllData" ma:web="367100b9-b560-44b7-9700-c9e01cc107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7100b9-b560-44b7-9700-c9e01cc107b0" xsi:nil="true"/>
    <lcf76f155ced4ddcb4097134ff3c332f xmlns="1d9d4d47-3c34-441c-87c8-a1d395826c7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BB6C969-AAE9-4A63-BF8A-E84012CE1BE2}"/>
</file>

<file path=customXml/itemProps2.xml><?xml version="1.0" encoding="utf-8"?>
<ds:datastoreItem xmlns:ds="http://schemas.openxmlformats.org/officeDocument/2006/customXml" ds:itemID="{478476E7-6D01-4183-9754-9EFA57A02E7E}"/>
</file>

<file path=customXml/itemProps3.xml><?xml version="1.0" encoding="utf-8"?>
<ds:datastoreItem xmlns:ds="http://schemas.openxmlformats.org/officeDocument/2006/customXml" ds:itemID="{263EDBF3-2D7B-4204-AD6B-7860227B23A2}"/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405</Words>
  <Application>Microsoft Office PowerPoint</Application>
  <PresentationFormat>Pokaz na ekranie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stochmali</dc:creator>
  <cp:lastModifiedBy>stochmali</cp:lastModifiedBy>
  <cp:revision>108</cp:revision>
  <dcterms:created xsi:type="dcterms:W3CDTF">2023-02-14T09:30:43Z</dcterms:created>
  <dcterms:modified xsi:type="dcterms:W3CDTF">2023-04-19T13:07:09Z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0x010100601BDB3DCA99714AB6FB2B977A562649</vt:lpwstr>
  </property>
</Properties>
</file>