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301" r:id="rId4"/>
    <p:sldId id="305" r:id="rId5"/>
    <p:sldId id="304" r:id="rId6"/>
    <p:sldId id="303" r:id="rId7"/>
    <p:sldId id="302" r:id="rId8"/>
    <p:sldId id="300" r:id="rId9"/>
    <p:sldId id="306" r:id="rId10"/>
    <p:sldId id="273" r:id="rId11"/>
    <p:sldId id="309" r:id="rId12"/>
    <p:sldId id="307" r:id="rId13"/>
    <p:sldId id="308" r:id="rId14"/>
    <p:sldId id="275" r:id="rId15"/>
    <p:sldId id="310" r:id="rId16"/>
    <p:sldId id="312" r:id="rId17"/>
    <p:sldId id="311" r:id="rId18"/>
    <p:sldId id="289" r:id="rId19"/>
    <p:sldId id="294" r:id="rId20"/>
    <p:sldId id="298" r:id="rId21"/>
    <p:sldId id="291" r:id="rId22"/>
    <p:sldId id="295" r:id="rId23"/>
    <p:sldId id="292" r:id="rId24"/>
    <p:sldId id="296" r:id="rId25"/>
    <p:sldId id="299" r:id="rId26"/>
    <p:sldId id="297" r:id="rId27"/>
    <p:sldId id="284" r:id="rId28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9900"/>
    <a:srgbClr val="00FF00"/>
    <a:srgbClr val="3333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E0C6A8-A844-4885-8AA0-9FC3E13FA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686B6E4-FD0F-48CE-9942-A0B36C8A7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0E5074F-A6EC-4ED8-A963-5C863CF96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8B9FB5-10F3-4632-8549-A6A6CC57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093CA6-B624-429F-8A69-23F334F4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CC66AD-0A1E-4EF4-970A-A1EAB310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811B12E-9670-44F8-82EA-D475B28E9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D747E32-7B67-4BD8-8BC3-522E5FA2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48B8CF-25E0-418C-9831-8140B536E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7BC2E2-191F-49FB-9EAC-5F04B561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57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6E591E2-6205-4EC0-BFFE-DDB31CFFB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5ED2E22-EF9B-4B6F-8A01-09170BBED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FDD4D1-DCC0-4BFB-BD02-08CBD727B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14AF74-E3FB-47C0-B1E2-BDD761F9C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2B5F8A-D9C8-499F-B6EA-34FE72C2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20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334864-E339-4D8D-A124-FD53D3FA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9BA015-D67F-4FEB-B0F1-04DD89957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F5E92E-66DC-40E4-AE4F-1ED308B0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9174C1-2DB6-44AF-A8F3-3E8D8B26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C1675A9-60F0-4CE2-A035-7E204690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891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D97584-063A-4480-9450-2E6A798CF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4DD267-E756-4D10-A180-EC2B9CB86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44CFD6-2479-4DD5-9789-D95DD3FD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DA6691E-45CC-482B-BE59-C70446FDD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59D6594-0AF5-40AE-AA44-E5A34470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83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43F9C9-C078-47CB-8EBA-DEB4A4189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A707CC-11EA-4397-8B05-471E44855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EDC4C9-2BF0-4779-A87B-370BCD00B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C968883-EF5E-427A-A980-CF2C0EE2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B2DE4C-DF5C-4DDE-87AD-97132BEC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7F887C8-472A-424F-8AEF-294DEEED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741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EFD934-4036-4D1A-B068-EDF53222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0D77F96-0E48-470E-A92E-88AFED7A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082A454-CFC0-45CD-921B-1483FBA8A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99548AD-A11B-49D4-A8E5-0BFE3C1396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E6648FF-E42C-4986-8F2C-D15B5CCF0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786232C-0942-46B3-BB08-B787034B2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5E1D82F-9159-44B3-8048-294259B53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885B302-57D5-4BFE-9C9B-8FFCB7A55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144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6E239B-2AEA-492B-B87E-31C634D4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5E157B2-FE71-4CC6-A4BA-37E89D30D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3163670-BCD3-4715-B899-6CF4DC715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7FF9463-CF17-48D6-A4EE-13A46C38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23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B4D4A5B-821B-4F08-9F36-129979F65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0354250-267A-47A2-8C59-8A182265A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ED64D7C-97F4-47B3-8F5F-0BA1A0FF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021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81DBB-B5BE-4D53-802C-03CDA86D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D687F9-4D20-4617-9EC3-AAAD2866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ED9B09C-C07F-4097-B01E-2168E97EE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C75625-62EB-479E-8BB8-3576F0ED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D70A34B-E952-4FCE-BB8C-CDEA0D17E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8ADE0EE-E48D-4E13-8FD6-0430D3DB2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229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A08359-4550-4B55-B6EF-F2DFA995A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9ABEE2F-B946-441B-8449-E8518CF46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0A57FE7-550B-42A9-BA3E-E86C6ABF0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4B59E5F-2C75-49B7-A705-97BCC60E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A872ADC-ACE5-4B57-BC80-AFA4BCF5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FFB638B-C346-4E3E-85F0-328F4988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393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73810AE-695B-4E89-83B2-EF3AF4B4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A8B56A-5492-440D-A078-B33C32310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64A0D9-5457-4ABB-A02B-6C98BBDC6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CF4BC-68B5-4A8C-A8DB-14E33FF63D47}" type="datetimeFigureOut">
              <a:rPr lang="pl-PL" smtClean="0"/>
              <a:t>19.04.2023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D9F7E20-279F-4872-9C74-F9E1E0129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1793E0-FDEE-4E9D-A33D-C7D9C0E5A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599AE-C884-4FF4-B71F-ECBD236680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801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borowska@spropczyce.p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2E48CA-C2A3-4138-82D7-68B1C9956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000" b="1" dirty="0">
                <a:latin typeface="Arial" panose="020B0604020202020204" pitchFamily="34" charset="0"/>
              </a:rPr>
              <a:t>MODEL WSPARCIA MIĘDZYSEKTOROWEGO                           W POWIECIE ROPCZYCKO-SĘDZISZOWSKIM</a:t>
            </a:r>
          </a:p>
        </p:txBody>
      </p:sp>
    </p:spTree>
    <p:extLst>
      <p:ext uri="{BB962C8B-B14F-4D97-AF65-F5344CB8AC3E}">
        <p14:creationId xmlns:p14="http://schemas.microsoft.com/office/powerpoint/2010/main" val="222960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65126"/>
            <a:ext cx="10414000" cy="457834"/>
          </a:xfrm>
        </p:spPr>
        <p:txBody>
          <a:bodyPr>
            <a:noAutofit/>
          </a:bodyPr>
          <a:lstStyle/>
          <a:p>
            <a:pPr algn="ctr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73604C-8CF8-615D-1DC8-B9915A74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265" y="1119043"/>
            <a:ext cx="1025375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2176FE0-44E3-75CF-CEE4-9A9EE9EC5E97}"/>
              </a:ext>
            </a:extLst>
          </p:cNvPr>
          <p:cNvSpPr txBox="1"/>
          <p:nvPr/>
        </p:nvSpPr>
        <p:spPr>
          <a:xfrm>
            <a:off x="1849120" y="1119043"/>
            <a:ext cx="9712960" cy="643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Podstawą powołania i działania </a:t>
            </a:r>
            <a:r>
              <a:rPr lang="pl-PL" sz="22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Lokalnej Sieci Wsparcia Międzysektorowego </a:t>
            </a: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jest: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złożenie </a:t>
            </a:r>
            <a:r>
              <a:rPr lang="pl-PL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Deklaracji przystąpienia do LSWM </a:t>
            </a: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przez wszystkie zainteresowane współpracą podmioty - </a:t>
            </a:r>
            <a:r>
              <a:rPr lang="pl-PL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obowiązkowe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potwierdzenie udostępnienia zdeklarowanych na potrzeby LSWM zasobów w </a:t>
            </a:r>
            <a:r>
              <a:rPr lang="pl-PL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Karcie oferowanych usług/form wsparcia</a:t>
            </a: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pl-PL" sz="2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fakultatywne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l-PL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Tak zgromadzone dane staną się podstawą stworzenia tzw. </a:t>
            </a:r>
            <a:r>
              <a:rPr lang="pl-PL" sz="2000" i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Lokalnego 	Koszyka Usług.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zaakceptowanie przez wszystkie podmioty </a:t>
            </a:r>
            <a:r>
              <a:rPr lang="pl-PL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Regulaminu LSWM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pl-PL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Dokument określa wspólne cele, zasady współpracy i komunikacji 	wszystkich podmiotów uczestniczących w sieci.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pl-PL" sz="2200" b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pl-PL" sz="2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69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152400"/>
            <a:ext cx="10170326" cy="1111135"/>
          </a:xfrm>
        </p:spPr>
        <p:txBody>
          <a:bodyPr>
            <a:noAutofit/>
          </a:bodyPr>
          <a:lstStyle/>
          <a:p>
            <a:pPr algn="ctr"/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Nadanie Lokalnej Sieci Wsparcia Międzysektorowego formy prawnej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l-PL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73604C-8CF8-615D-1DC8-B9915A74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611" y="1263535"/>
            <a:ext cx="10191403" cy="4646814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00F638-3180-8273-5599-76F8B15B2EE2}"/>
              </a:ext>
            </a:extLst>
          </p:cNvPr>
          <p:cNvSpPr txBox="1"/>
          <p:nvPr/>
        </p:nvSpPr>
        <p:spPr>
          <a:xfrm>
            <a:off x="1770611" y="1263535"/>
            <a:ext cx="10014759" cy="172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Uchwała Zarządu Powiatu dotycząca powołania Powiatowego Centrum Koordynacji Zasobów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D13C872-4AAB-35C2-3944-41A342B06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6" y="2080470"/>
            <a:ext cx="7468247" cy="424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152400"/>
            <a:ext cx="10170326" cy="1111135"/>
          </a:xfrm>
        </p:spPr>
        <p:txBody>
          <a:bodyPr>
            <a:noAutofit/>
          </a:bodyPr>
          <a:lstStyle/>
          <a:p>
            <a:pPr algn="ctr"/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l-PL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73604C-8CF8-615D-1DC8-B9915A74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611" y="1263535"/>
            <a:ext cx="10191403" cy="4646814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00F638-3180-8273-5599-76F8B15B2EE2}"/>
              </a:ext>
            </a:extLst>
          </p:cNvPr>
          <p:cNvSpPr txBox="1"/>
          <p:nvPr/>
        </p:nvSpPr>
        <p:spPr>
          <a:xfrm>
            <a:off x="1791688" y="1263534"/>
            <a:ext cx="10170326" cy="49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Spotkania przedstawicieli różnych sektorów tworzących zespoły specjalistyczne dla 20 rodzin objętych projektem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2800" b="1" dirty="0">
                <a:solidFill>
                  <a:prstClr val="black"/>
                </a:solidFill>
                <a:latin typeface="Calibri" panose="020F0502020204030204"/>
              </a:rPr>
              <a:t>3 spotkania oddelegowanych pracowników 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–sektora zdrowia i pomocy społecznej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2800" dirty="0">
                <a:solidFill>
                  <a:prstClr val="black"/>
                </a:solidFill>
                <a:latin typeface="Calibri" panose="020F0502020204030204"/>
              </a:rPr>
              <a:t>pedagogów szkolnych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800" dirty="0">
                <a:solidFill>
                  <a:prstClr val="black"/>
                </a:solidFill>
                <a:latin typeface="Calibri" panose="020F0502020204030204"/>
              </a:rPr>
              <a:t>o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raz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800" dirty="0">
                <a:solidFill>
                  <a:prstClr val="black"/>
                </a:solidFill>
                <a:latin typeface="Calibri" panose="020F0502020204030204"/>
              </a:rPr>
              <a:t>- przedstawicieli fundacji, stowarzyszeń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420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152400"/>
            <a:ext cx="10170326" cy="1111135"/>
          </a:xfrm>
        </p:spPr>
        <p:txBody>
          <a:bodyPr>
            <a:noAutofit/>
          </a:bodyPr>
          <a:lstStyle/>
          <a:p>
            <a:pPr algn="ctr"/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l-PL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73604C-8CF8-615D-1DC8-B9915A74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611" y="1263535"/>
            <a:ext cx="10191403" cy="4646814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00F638-3180-8273-5599-76F8B15B2EE2}"/>
              </a:ext>
            </a:extLst>
          </p:cNvPr>
          <p:cNvSpPr txBox="1"/>
          <p:nvPr/>
        </p:nvSpPr>
        <p:spPr>
          <a:xfrm>
            <a:off x="1791688" y="1263534"/>
            <a:ext cx="10170326" cy="4480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Spotkania przedstawicieli różnych sektorów tworzących zespoły specjalistyczne dla 20 rodzin objętych projektem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FE42E84-584D-3049-C6E3-D22D8C7AD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25" y="2285998"/>
            <a:ext cx="3647268" cy="2735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CE2AAA7-64A5-7C91-1454-6226EC977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4" y="3332136"/>
            <a:ext cx="2138766" cy="285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EF63C76-E870-3351-2EC0-56F6925B4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341" y="2146516"/>
            <a:ext cx="2836190" cy="378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211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73604C-8CF8-615D-1DC8-B9915A74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265" y="843280"/>
            <a:ext cx="10253750" cy="4627101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29D4B6-ED5F-4767-F977-47066038100F}"/>
              </a:ext>
            </a:extLst>
          </p:cNvPr>
          <p:cNvSpPr txBox="1"/>
          <p:nvPr/>
        </p:nvSpPr>
        <p:spPr>
          <a:xfrm>
            <a:off x="1615044" y="1219199"/>
            <a:ext cx="9896236" cy="268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Zadaniem realizowanym w ramach modelu będzie utworzenie </a:t>
            </a:r>
            <a:b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prowadzenie </a:t>
            </a: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specjalnej pods</a:t>
            </a: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trony Powiatu Ropczycko-Sędziszowskiego</a:t>
            </a: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stanowiącej kompleksową bazę informacji na temat usług/form pomocy </a:t>
            </a:r>
            <a:b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instytucji oraz podmiotów udzielających wsparcia dzieciom, uczniom, rodzinom.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92C00B4-89B1-9F3A-FFB9-3BC890C8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63" y="2664762"/>
            <a:ext cx="9896236" cy="3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22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73604C-8CF8-615D-1DC8-B9915A74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265" y="843280"/>
            <a:ext cx="10253750" cy="4627101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2875F46-4FC1-24CA-CC8E-9B12B956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024" y="939567"/>
            <a:ext cx="9217951" cy="536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59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73604C-8CF8-615D-1DC8-B9915A74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265" y="843280"/>
            <a:ext cx="10253750" cy="4627101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615987B-B166-7530-C98B-255AB36E5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043" y="973123"/>
            <a:ext cx="9266731" cy="50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31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73604C-8CF8-615D-1DC8-B9915A74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265" y="843280"/>
            <a:ext cx="10253750" cy="4627101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C4D3F5A-279C-FA13-A43A-F82CBBD0F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66" y="843280"/>
            <a:ext cx="9187468" cy="53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67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29D4B6-ED5F-4767-F977-47066038100F}"/>
              </a:ext>
            </a:extLst>
          </p:cNvPr>
          <p:cNvSpPr txBox="1"/>
          <p:nvPr/>
        </p:nvSpPr>
        <p:spPr>
          <a:xfrm>
            <a:off x="1760273" y="860613"/>
            <a:ext cx="930121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Edukacja włączająca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83BA561-E1FF-3697-B1B3-C3E36749F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0" y="1362214"/>
            <a:ext cx="9691228" cy="498778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 Polsce uruchomiony został proces zmian w systemie oświaty w kierunku wdrożenia idei </a:t>
            </a:r>
            <a:b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pl-PL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EDUKACJI WŁĄCZAJĄCEJ</a:t>
            </a:r>
            <a:r>
              <a:rPr lang="pl-PL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algn="just">
              <a:buNone/>
              <a:defRPr/>
            </a:pPr>
            <a:r>
              <a:rPr lang="pl-PL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CEL </a:t>
            </a: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zapewnienie wszystkim uczniom wysokiej jakości kształcenia.</a:t>
            </a:r>
          </a:p>
          <a:p>
            <a:pPr marL="0" indent="0" algn="just"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Konstytucja RP, Konwencja o Prawach Dziecka ONZ, Konwencja o Prawach Osób Niepełnosprawnych oraz ustawa Prawo oświatowe gwarantują wszystkim dzieciom równe prawo do włączenia społecznego oraz swobodnego wyrażania poglądów w sprawach dotyczących własnej edukacji oraz traktowania tych poglądów z należytą uwagą. </a:t>
            </a:r>
          </a:p>
          <a:p>
            <a:pPr marL="0" indent="0" algn="just"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Jako społeczeństwo jesteśmy odpowiedzialni, by każdemu dać szansę na edukację i rozwój uwzględniający jego osobiste uzdolnienia i możliwości.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Ministerstwo Edukacji Narodowej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podjęło działania mające na celu podniesienie jakości edukacji włączającej w codziennej praktyce przedszkoli i szkół.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Działania te obejmują przygotowanie założeń zmian legislacyjno-organizacyjnych oraz działań wdrożeniowych realizowane w ramach prac powołanego przez Ministra Edukacji Narodowej Zespołu do spraw opracowania modelu kształcenia uczniów ze specjalnymi potrzebami edukacyjnymi oraz projektu realizowanego w ramach Programu Wsparcia Reform Strukturalnych Komisji Europejskiej we współpracy z Europejską Agencją do spraw Specjalnych Potrzeb i Edukacji Włączającej.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600" i="1" dirty="0"/>
              <a:t>Efektem pracy zespołu jest „Model Edukacji dla Wszystkich (MEW)”, w którym zaproponowano podejście ukierunkowane na zapewnienie edukacji o wysokiej jakości dla wszystkich uczniów, a nie tylko wybranej grupy, tj. uczniów ze specjalnymi potrzebami edukacyjnymi.</a:t>
            </a:r>
          </a:p>
        </p:txBody>
      </p:sp>
    </p:spTree>
    <p:extLst>
      <p:ext uri="{BB962C8B-B14F-4D97-AF65-F5344CB8AC3E}">
        <p14:creationId xmlns:p14="http://schemas.microsoft.com/office/powerpoint/2010/main" val="411450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29D4B6-ED5F-4767-F977-47066038100F}"/>
              </a:ext>
            </a:extLst>
          </p:cNvPr>
          <p:cNvSpPr txBox="1"/>
          <p:nvPr/>
        </p:nvSpPr>
        <p:spPr>
          <a:xfrm>
            <a:off x="1316222" y="860613"/>
            <a:ext cx="930121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Edukacja włączająca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83BA561-E1FF-3697-B1B3-C3E36749F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156" y="1362214"/>
            <a:ext cx="9374643" cy="4814749"/>
          </a:xfrm>
          <a:noFill/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  <a:defRPr/>
            </a:pPr>
            <a:r>
              <a:rPr lang="pl-PL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Problemem jest</a:t>
            </a: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rozproszenie różnych regulacji dotyczących udzielania wsparcia i dostosowania procesu kształcenia do potrzeb dzieci i młodzieży, a także rodzin w wielu aktach prawnych. </a:t>
            </a:r>
          </a:p>
          <a:p>
            <a:pPr marL="0" indent="0" algn="just">
              <a:buNone/>
              <a:defRPr/>
            </a:pPr>
            <a:endParaRPr lang="pl-PL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Realizacja edukacji włączającej ma aktualnie oparcie w różnych </a:t>
            </a:r>
            <a:r>
              <a:rPr lang="pl-PL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przepisach prawnych</a:t>
            </a: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 tym m.in.:</a:t>
            </a:r>
          </a:p>
          <a:p>
            <a:pPr marL="0" indent="0" algn="just"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Ustawa o systemie oświaty – m.in. art.44c (</a:t>
            </a:r>
            <a:r>
              <a:rPr lang="pl-PL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nauczyciel jest obowiązany indywidualizować pracę z uczniem na zajęciach edukacyjnych odpowiednio do potrzeb rozwojowych i edukacyjnych oraz możliwości psychofizycznych ucznia</a:t>
            </a: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algn="just"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Ustawa Prawo oświatowe - art. 1 pkt 5, 6, 7 i art. 127 ust. 1, 3 i 4 (</a:t>
            </a:r>
            <a:r>
              <a:rPr lang="pl-PL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m.in. dostosowanie treści, metod i organizacji nauczania do możliwości psychofizycznych uczniów, a także możliwość korzystania z pomocy psychologiczno- pedagogicznej i specjalnych form pracy dydaktycznej</a:t>
            </a: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algn="just"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Rozporządzenia MEN z 3.08.2017 r. w sprawie oceniania, klasyfikowania i promowania uczniów i słuchaczy w szkołach publicznych - § 2 (</a:t>
            </a:r>
            <a:r>
              <a:rPr lang="pl-PL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obowiązek dostosowania wymagań edukacyjnych</a:t>
            </a: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algn="just"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Rozporządzenia MEN z 9.08.2017 r. w sprawie zasad organizacji i udzielania pomocy psychologiczno-pedagogicznej w publicznych przedszkolach, szkołach i placówkach - § 6 ust. 1 i 2 oraz § 12 </a:t>
            </a:r>
          </a:p>
          <a:p>
            <a:pPr marL="0" indent="0" algn="just"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Rozporządzenia MEN z 9.08.2017 r. w sprawie warunków organizowania kształcenia, wychowania i opieki dla dzieci i młodzieży niepełnosprawnych, niedostosowanych społecznie i zagrożonych niedostosowaniem społecznym - § 6 ust. 1 pkt 8 </a:t>
            </a:r>
          </a:p>
          <a:p>
            <a:pPr marL="0" indent="0" algn="just"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Rozporządzenie MEN z 14.02.2017 r. w sprawie podstawy programowej wychowania przedszkolnego oraz podstawy programowej kształcenia ogólnego dla szkoły podstawowej, w tym dla uczniów z niepełnosprawnością intelektualną w stopniu umiarkowanym lub znacznym ( ….) </a:t>
            </a:r>
          </a:p>
          <a:p>
            <a:pPr marL="0" indent="0" algn="just">
              <a:buNone/>
              <a:defRPr/>
            </a:pPr>
            <a:endParaRPr lang="pl-PL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  <a:defRPr/>
            </a:pPr>
            <a:endParaRPr lang="pl-PL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pl-PL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endParaRPr lang="pl-PL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914400" lvl="2" indent="0">
              <a:buNone/>
            </a:pPr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BDB4373-A3D3-5644-8919-7F90C9B3234B}"/>
              </a:ext>
            </a:extLst>
          </p:cNvPr>
          <p:cNvSpPr/>
          <p:nvPr/>
        </p:nvSpPr>
        <p:spPr>
          <a:xfrm>
            <a:off x="2038524" y="2080471"/>
            <a:ext cx="9168191" cy="3271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Realizacja edukacji włączającej ma aktualnie oparcie w różnych </a:t>
            </a:r>
            <a:r>
              <a:rPr kumimoji="0" lang="pl-P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przepisach prawnych</a:t>
            </a: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w tym m.in.:</a:t>
            </a:r>
          </a:p>
        </p:txBody>
      </p:sp>
    </p:spTree>
    <p:extLst>
      <p:ext uri="{BB962C8B-B14F-4D97-AF65-F5344CB8AC3E}">
        <p14:creationId xmlns:p14="http://schemas.microsoft.com/office/powerpoint/2010/main" val="270327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06" y="452865"/>
            <a:ext cx="10368516" cy="378408"/>
          </a:xfrm>
        </p:spPr>
        <p:txBody>
          <a:bodyPr>
            <a:normAutofit/>
          </a:bodyPr>
          <a:lstStyle/>
          <a:p>
            <a:pPr algn="ctr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4CD37A-1C04-16E6-C198-3AE43F831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7600"/>
            <a:ext cx="9443720" cy="5059363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Opracowanie zasobów powiatu ropczycko – sędziszowskiego </a:t>
            </a:r>
            <a:br>
              <a:rPr lang="pl-PL" b="1" dirty="0"/>
            </a:br>
            <a:r>
              <a:rPr lang="pl-PL" b="1" dirty="0"/>
              <a:t>w formie tematycznych tabel</a:t>
            </a:r>
          </a:p>
          <a:p>
            <a:pPr marL="0" indent="0" algn="ctr">
              <a:buNone/>
            </a:pPr>
            <a:r>
              <a:rPr lang="pl-PL" i="1" dirty="0">
                <a:solidFill>
                  <a:srgbClr val="00B050"/>
                </a:solidFill>
              </a:rPr>
              <a:t>(cały czas w fazie uzupełniania, uaktualniania)</a:t>
            </a:r>
          </a:p>
          <a:p>
            <a:pPr marL="0" indent="0" algn="ctr">
              <a:buNone/>
            </a:pPr>
            <a:endParaRPr lang="pl-PL" i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pl-PL" i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pl-PL" i="1" dirty="0">
              <a:solidFill>
                <a:srgbClr val="00B05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891C010-4046-BA28-3B42-463D819A5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" y="2560320"/>
            <a:ext cx="9773920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4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29D4B6-ED5F-4767-F977-47066038100F}"/>
              </a:ext>
            </a:extLst>
          </p:cNvPr>
          <p:cNvSpPr txBox="1"/>
          <p:nvPr/>
        </p:nvSpPr>
        <p:spPr>
          <a:xfrm>
            <a:off x="1316222" y="860613"/>
            <a:ext cx="930121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Edukacja włączająca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83BA561-E1FF-3697-B1B3-C3E36749F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156" y="1362214"/>
            <a:ext cx="9374643" cy="481474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Nowe regulacje planowane są w jednej ustawie </a:t>
            </a:r>
            <a:r>
              <a:rPr lang="pl-PL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pl-PL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USTAWIE O WSPARCIU DZIECI, UCZNIÓW I RODZIN</a:t>
            </a:r>
            <a:r>
              <a:rPr lang="pl-PL" sz="15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algn="just">
              <a:buNone/>
              <a:defRPr/>
            </a:pPr>
            <a: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Zawierać ona będzie nowe rozwiązania i modyfikacje starych rozwiązań. Dąży się w niej do integracji działań międzysektorowych</a:t>
            </a:r>
          </a:p>
          <a:p>
            <a:pPr marL="0" indent="0" algn="just">
              <a:buNone/>
              <a:defRPr/>
            </a:pPr>
            <a:r>
              <a:rPr lang="pl-PL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Podstawowe złożenia nowej ustawy:</a:t>
            </a:r>
          </a:p>
          <a:p>
            <a:pPr marL="0" indent="0" algn="just">
              <a:buNone/>
              <a:defRPr/>
            </a:pPr>
            <a: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1) stworzenie krajowego systemu wsparcia dzieci, uczniów i rodzin - zróżnicowanie ich potrzeb wymaga zaangażowania wielu resortów i związanych z nim sektorów; określone zostaną cele, zasady i warunki współpracy międzysektorowej </a:t>
            </a:r>
          </a:p>
          <a:p>
            <a:pPr marL="0" indent="0" algn="just">
              <a:buNone/>
              <a:defRPr/>
            </a:pPr>
            <a: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2) określenie zadań powiatów i gmin oraz innych i instytucji, organizacji, które będą współpracować </a:t>
            </a:r>
            <a:b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 ramach sieci wsparcia międzysektorowego</a:t>
            </a:r>
          </a:p>
          <a:p>
            <a:pPr marL="0" indent="0" algn="just">
              <a:buNone/>
              <a:defRPr/>
            </a:pPr>
            <a: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3) wprowadzenie nowego modelu WWR – 3 poziomy, objęcie wsparciem całej rodziny, realizacja </a:t>
            </a:r>
            <a:b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 placówce, do której uczęszcza dziecko</a:t>
            </a:r>
          </a:p>
          <a:p>
            <a:pPr marL="0" indent="0" algn="just">
              <a:buNone/>
              <a:defRPr/>
            </a:pPr>
            <a: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4) zmiana sposobu oceny potrzeb dzieci i uczniów oraz planowania udzielania i oceny efektywności udzielanego wsparcia oraz sposobu finansowania zadań w tym zakresie (ocena funkcjonalna, indywidualne plany wczesnego wspomagania rozwoju dziecka i rodziny, indywidualne plany edukacyjne i wsparcia ucznia i rodziny)</a:t>
            </a:r>
          </a:p>
          <a:p>
            <a:pPr marL="0" indent="0" algn="just">
              <a:buNone/>
              <a:defRPr/>
            </a:pPr>
            <a: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5) uregulowanie działalności Specjalistycznych Centrów Wspierających Edukację Włączającą (SCWEW)</a:t>
            </a:r>
          </a:p>
          <a:p>
            <a:pPr marL="0" indent="0" algn="just">
              <a:buNone/>
              <a:defRPr/>
            </a:pPr>
            <a: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6) wprowadzenie </a:t>
            </a:r>
            <a:r>
              <a:rPr lang="pl-PL" sz="15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superwizji</a:t>
            </a:r>
            <a:r>
              <a:rPr lang="pl-PL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dla nauczycieli i specjalistów – służącej wzmacnianiu ich kompetencji zawodowych, udzielaniu wsparcia, poszukiwania źródeł trudności w pracy i możliwości ich pokonywania, przeciwdziałaniu wypaleniu zawodowemu</a:t>
            </a:r>
          </a:p>
          <a:p>
            <a:pPr marL="0" indent="0" algn="just">
              <a:buNone/>
              <a:defRPr/>
            </a:pPr>
            <a:endParaRPr lang="pl-PL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  <a:defRPr/>
            </a:pPr>
            <a:endParaRPr lang="pl-PL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  <a:defRPr/>
            </a:pPr>
            <a:endParaRPr lang="pl-PL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  <a:defRPr/>
            </a:pPr>
            <a:endParaRPr lang="pl-PL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pl-PL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endParaRPr lang="pl-PL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914400" lvl="2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1643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29D4B6-ED5F-4767-F977-47066038100F}"/>
              </a:ext>
            </a:extLst>
          </p:cNvPr>
          <p:cNvSpPr txBox="1"/>
          <p:nvPr/>
        </p:nvSpPr>
        <p:spPr>
          <a:xfrm>
            <a:off x="1316222" y="860613"/>
            <a:ext cx="930121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Edukacja włączająca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83BA561-E1FF-3697-B1B3-C3E36749F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036" y="1513840"/>
            <a:ext cx="9374643" cy="469360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Uzasadnienie wprowadzanych zmian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ukierunkowanych na podnoszenie jakości edukacji inkluzyjnej (włączającej):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 corocznie zwiększająca się liczba dzieci potrzebujących wsparcia w procesie kształcenia lub specjalnej organizacji nauki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 wzrost liczby orzeczeń o potrzebie kształcenia specjalnego / opinii PP-P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 wzrost liczby dzieci obejmowanych wczesnym wspomaganiem rozwoju (WWR)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 prawie 65 % uczniów objętych kształceniem specjalnym uczy się w szkołach ogólnodostępnych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 spadek liczby uczniów nauczanych indywidualnie - większość rodziców dzieci z niepełnosprawnością dostrzega potrzebę uczestniczenia swoich dzieci w zajęciach grupowych z rówieśnikami.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 postępujące obniżanie się kondycji psychicznej polskich uczniów - rośnie liczba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rozpoznań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zaburzeń psychicznych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i afektywnych u dzieci i młodzieży (zaburzenia depresyjne, próby samobójcze, samookaleczenia, zaburzenia odżywiania, uzależnienia, zaburzenia związane ze stresem)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 duża liczba dzieci/uczniów narodowości ukraińskiej – uchodźców z Ukrainy </a:t>
            </a:r>
          </a:p>
          <a:p>
            <a:pPr marL="0" indent="0" algn="just">
              <a:buNone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Główne ograniczenia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jeśli chodzi o wdrażanie edukacji włączającej: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 braki w zakresie przygotowania kadr systemu oświaty pod kątem umiejętności pracy w środowisku nauczania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i wychowania zróżnicowanym pod względem potrzeb rozwojowych i edukacyjnych uczniów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 bariery architektoniczne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 braki w zakresie wyposażenia przedszkoli i szkół</a:t>
            </a:r>
          </a:p>
          <a:p>
            <a:pPr marL="0" indent="0" algn="just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 bariery mentalne</a:t>
            </a:r>
          </a:p>
          <a:p>
            <a:pPr>
              <a:buFontTx/>
              <a:buChar char="-"/>
            </a:pP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834061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29D4B6-ED5F-4767-F977-47066038100F}"/>
              </a:ext>
            </a:extLst>
          </p:cNvPr>
          <p:cNvSpPr txBox="1"/>
          <p:nvPr/>
        </p:nvSpPr>
        <p:spPr>
          <a:xfrm>
            <a:off x="1316222" y="860613"/>
            <a:ext cx="930121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Edukacja włączająca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83BA561-E1FF-3697-B1B3-C3E36749F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036" y="1513840"/>
            <a:ext cx="9374643" cy="469360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Przedsięwzięcia ukierunkowane na wzmacnianie włączenia społecznego finansowane z budżetu państwa oraz Europejskiego Funduszu Społecznego (EFS):</a:t>
            </a:r>
          </a:p>
          <a:p>
            <a:pPr marL="0" indent="0" algn="just">
              <a:buNone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500" u="sng" dirty="0">
                <a:latin typeface="Arial" panose="020B0604020202020204" pitchFamily="34" charset="0"/>
                <a:cs typeface="Arial" panose="020B0604020202020204" pitchFamily="34" charset="0"/>
              </a:rPr>
              <a:t>Programy rządowe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: np. </a:t>
            </a:r>
            <a:r>
              <a:rPr lang="pl-PL" sz="1500" b="1" dirty="0">
                <a:latin typeface="Arial" panose="020B0604020202020204" pitchFamily="34" charset="0"/>
                <a:cs typeface="Arial" panose="020B0604020202020204" pitchFamily="34" charset="0"/>
              </a:rPr>
              <a:t>„Dostępność Plus”, „Za życiem”, „Aktywna tablica” i „Wyprawka szkolna”</a:t>
            </a:r>
          </a:p>
          <a:p>
            <a:pPr marL="0" indent="0" algn="just">
              <a:buNone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500" u="sng" dirty="0">
                <a:latin typeface="Arial" panose="020B0604020202020204" pitchFamily="34" charset="0"/>
                <a:cs typeface="Arial" panose="020B0604020202020204" pitchFamily="34" charset="0"/>
              </a:rPr>
              <a:t>Programy POWER: </a:t>
            </a:r>
          </a:p>
          <a:p>
            <a:pPr algn="just"/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pilotaż </a:t>
            </a:r>
            <a:r>
              <a:rPr lang="pl-PL" sz="1500" b="1" dirty="0">
                <a:latin typeface="Arial" panose="020B0604020202020204" pitchFamily="34" charset="0"/>
                <a:cs typeface="Arial" panose="020B0604020202020204" pitchFamily="34" charset="0"/>
              </a:rPr>
              <a:t>„Model Dostępnej Szkoły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</a:p>
          <a:p>
            <a:pPr algn="just"/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pilotaż modelu funkcjonowania </a:t>
            </a:r>
            <a:r>
              <a:rPr lang="pl-PL" sz="1500" b="1" dirty="0">
                <a:latin typeface="Arial" panose="020B0604020202020204" pitchFamily="34" charset="0"/>
                <a:cs typeface="Arial" panose="020B0604020202020204" pitchFamily="34" charset="0"/>
              </a:rPr>
              <a:t>Specjalistycznych Centrów Wspierania Edukacji Włączającej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/>
            <a:r>
              <a:rPr lang="pl-PL" sz="1500" b="1" dirty="0">
                <a:latin typeface="Arial" panose="020B0604020202020204" pitchFamily="34" charset="0"/>
                <a:cs typeface="Arial" panose="020B0604020202020204" pitchFamily="34" charset="0"/>
              </a:rPr>
              <a:t>szkolenia kadr do edukacji włączającej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dla ponad 28 tys. pracowników systemu oświaty i </a:t>
            </a:r>
            <a:r>
              <a:rPr lang="pl-PL" sz="1500" dirty="0" err="1">
                <a:latin typeface="Arial" panose="020B0604020202020204" pitchFamily="34" charset="0"/>
                <a:cs typeface="Arial" panose="020B0604020202020204" pitchFamily="34" charset="0"/>
              </a:rPr>
              <a:t>jst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opracowanie </a:t>
            </a:r>
            <a:r>
              <a:rPr lang="pl-PL" sz="1500" b="1" dirty="0">
                <a:latin typeface="Arial" panose="020B0604020202020204" pitchFamily="34" charset="0"/>
                <a:cs typeface="Arial" panose="020B0604020202020204" pitchFamily="34" charset="0"/>
              </a:rPr>
              <a:t>narzędzi diagnostycznych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do oceny rozwoju dzieci i młodzieży w wieku od urodzenia do 25 roku życia, </a:t>
            </a:r>
          </a:p>
          <a:p>
            <a:pPr algn="just"/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pilotaż usług asystenckich (</a:t>
            </a:r>
            <a:r>
              <a:rPr lang="pl-PL" sz="1500" b="1" dirty="0">
                <a:latin typeface="Arial" panose="020B0604020202020204" pitchFamily="34" charset="0"/>
                <a:cs typeface="Arial" panose="020B0604020202020204" pitchFamily="34" charset="0"/>
              </a:rPr>
              <a:t>Asystent ucznia ze specjalnymi potrzebami edukacyjnymi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algn="just"/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pilotaż </a:t>
            </a:r>
            <a:r>
              <a:rPr lang="pl-PL" sz="1500" b="1" dirty="0">
                <a:latin typeface="Arial" panose="020B0604020202020204" pitchFamily="34" charset="0"/>
                <a:cs typeface="Arial" panose="020B0604020202020204" pitchFamily="34" charset="0"/>
              </a:rPr>
              <a:t>oceny funkcjonalnej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wraz ze szkoleniami dla kadr poradni psychologiczno-pedagogicznych.</a:t>
            </a:r>
          </a:p>
          <a:p>
            <a:pPr marL="0" indent="0" algn="just">
              <a:buNone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500" u="sng" dirty="0">
                <a:latin typeface="Arial" panose="020B0604020202020204" pitchFamily="34" charset="0"/>
                <a:cs typeface="Arial" panose="020B0604020202020204" pitchFamily="34" charset="0"/>
              </a:rPr>
              <a:t>Projekt </a:t>
            </a:r>
            <a:r>
              <a:rPr lang="pl-PL" sz="1500" u="sng" dirty="0" err="1">
                <a:latin typeface="Arial" panose="020B0604020202020204" pitchFamily="34" charset="0"/>
                <a:cs typeface="Arial" panose="020B0604020202020204" pitchFamily="34" charset="0"/>
              </a:rPr>
              <a:t>innowacyjno</a:t>
            </a:r>
            <a:r>
              <a:rPr lang="pl-PL" sz="1500" u="sng" dirty="0">
                <a:latin typeface="Arial" panose="020B0604020202020204" pitchFamily="34" charset="0"/>
                <a:cs typeface="Arial" panose="020B0604020202020204" pitchFamily="34" charset="0"/>
              </a:rPr>
              <a:t> – wdrożeniowy w zakresie oceny funkcjonalnej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– finansowany z </a:t>
            </a:r>
            <a:r>
              <a:rPr lang="pl-PL" sz="1500" dirty="0" err="1">
                <a:latin typeface="Arial" panose="020B0604020202020204" pitchFamily="34" charset="0"/>
                <a:cs typeface="Arial" panose="020B0604020202020204" pitchFamily="34" charset="0"/>
              </a:rPr>
              <a:t>MEiN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 - Wprowadzenie standardów zatrudnienia nauczycieli specjalistów w przedszkolach i szkołach ogólnodostępnych</a:t>
            </a:r>
          </a:p>
          <a:p>
            <a:pPr marL="0" indent="0" algn="just">
              <a:buNone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- Wprowadzenie wag w algorytmie podziału części oświatowej subwencji ogólnej służących zapewnieniu </a:t>
            </a:r>
            <a:b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w szkołach pomocy psychologiczno-pedagogicznej.</a:t>
            </a:r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>
              <a:buFontTx/>
              <a:buChar char="-"/>
            </a:pP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470703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29D4B6-ED5F-4767-F977-47066038100F}"/>
              </a:ext>
            </a:extLst>
          </p:cNvPr>
          <p:cNvSpPr txBox="1"/>
          <p:nvPr/>
        </p:nvSpPr>
        <p:spPr>
          <a:xfrm>
            <a:off x="1285742" y="860613"/>
            <a:ext cx="930121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Ocena funkcjonalna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83BA561-E1FF-3697-B1B3-C3E36749F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156" y="1362214"/>
            <a:ext cx="9374643" cy="4814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</a:rPr>
              <a:t>Co to jest ocena funkcjonalna?</a:t>
            </a:r>
            <a:endParaRPr lang="pl-PL" sz="800" b="1" dirty="0"/>
          </a:p>
          <a:p>
            <a:pPr marL="0" indent="0" algn="just">
              <a:buNone/>
            </a:pPr>
            <a:r>
              <a:rPr lang="pl-PL" sz="2000" b="1" dirty="0"/>
              <a:t>To nowy model oceny potrzeb oraz planowania i udzielania wsparcia dzieciom </a:t>
            </a:r>
            <a:br>
              <a:rPr lang="pl-PL" sz="2000" b="1" dirty="0"/>
            </a:br>
            <a:r>
              <a:rPr lang="pl-PL" sz="2000" b="1" dirty="0"/>
              <a:t>i uczniom, a także ich najbliższym osobom. Jest odejściem od sprowadzania diagnozy do rozpoznania medycznego, które jest niezbędne, ale niewystarczające do pełnego określenia tego jak skutecznie wspierać rozwój i uczenie się dzieci.  Ocena potrzeb prowadzona jest zawsze w kontekście środowiska, w którym uczeń na co dzień żyje, które może wspierać rozwój lub stwarzać bariery w codziennym funkcjonowaniu </a:t>
            </a:r>
            <a:br>
              <a:rPr lang="pl-PL" sz="2000" b="1" dirty="0"/>
            </a:br>
            <a:r>
              <a:rPr lang="pl-PL" sz="2000" b="1" dirty="0"/>
              <a:t>i uczeniu się. </a:t>
            </a:r>
          </a:p>
          <a:p>
            <a:pPr marL="0" indent="0" algn="just">
              <a:buNone/>
            </a:pPr>
            <a:r>
              <a:rPr lang="pl-PL" sz="2000" dirty="0"/>
              <a:t>Ocena funkcjonalna to nie tylko proces rozpoznawania zasobów i trudności, ale także oparte na tym rozpoznaniu działania wspomagające, w tym działania edukacyjne. </a:t>
            </a:r>
          </a:p>
          <a:p>
            <a:pPr marL="0" indent="0" algn="just">
              <a:buNone/>
            </a:pPr>
            <a:r>
              <a:rPr lang="pl-PL" sz="2000" dirty="0"/>
              <a:t>Nauczyciele i nauczyciele specjaliści zostaną wyposażeni w narzędzia służące rozpoznawaniu potrzeb dzieci i uczniów oraz planowaniu na tej podstawie odpowiedniego wsparcia.</a:t>
            </a:r>
          </a:p>
          <a:p>
            <a:pPr marL="0" indent="0" algn="just">
              <a:buNone/>
            </a:pPr>
            <a:r>
              <a:rPr lang="pl-PL" sz="2000" dirty="0"/>
              <a:t>Obok nauczycieli i specjalistów również uczniowie i rodzice, będą zaangażowani w proces oceny funkcjonalnej.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423505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29D4B6-ED5F-4767-F977-47066038100F}"/>
              </a:ext>
            </a:extLst>
          </p:cNvPr>
          <p:cNvSpPr txBox="1"/>
          <p:nvPr/>
        </p:nvSpPr>
        <p:spPr>
          <a:xfrm>
            <a:off x="1252186" y="860613"/>
            <a:ext cx="930121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Fundusze Europejskie dla  Podkarpacia 2021-2027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83BA561-E1FF-3697-B1B3-C3E36749F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073" y="1362214"/>
            <a:ext cx="9374643" cy="48147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</a:rPr>
              <a:t>Priorytet 5 - PRZYJAZNA PRZESTRZEŃ SPOŁECZNA</a:t>
            </a:r>
          </a:p>
          <a:p>
            <a:pPr algn="just"/>
            <a:r>
              <a:rPr lang="pl-PL" sz="2000" b="1" dirty="0"/>
              <a:t>Rozwój infrastruktury edukacyjnej ma służyć włączeniu społecznemu</a:t>
            </a:r>
            <a:r>
              <a:rPr lang="pl-PL" sz="2000" dirty="0"/>
              <a:t>.</a:t>
            </a:r>
          </a:p>
          <a:p>
            <a:pPr algn="just"/>
            <a:r>
              <a:rPr lang="pl-PL" sz="2000" dirty="0"/>
              <a:t>Priorytetem będą inwestycje skoncentrowane na edukacji przedszkolnej i zawodowej oraz dostępności dla osób ze specjalnymi potrzebami edukacyjnymi (na wszystkich szczeblach edukacji).</a:t>
            </a:r>
          </a:p>
          <a:p>
            <a:pPr algn="just"/>
            <a:r>
              <a:rPr lang="pl-PL" sz="2000" dirty="0"/>
              <a:t>Wsparcie szkolnictwa ogólnego obejmie poprawę dostępności dla osób ze specjalnymi potrzebami oraz w mniejszym stopniu doposażenie infrastruktury technicznej pracowni STEAM.</a:t>
            </a:r>
          </a:p>
          <a:p>
            <a:pPr algn="just"/>
            <a:r>
              <a:rPr lang="pl-PL" sz="2000" dirty="0"/>
              <a:t>Inwestycje w podstawową bazę dydaktyczną, niezwiązaną z nauczaniem praktycznym lub zawodowym nie będą możliwe. Niewielkie inwestycje w TIK mogą być jedynie elementem projektu.</a:t>
            </a:r>
          </a:p>
          <a:p>
            <a:pPr algn="just"/>
            <a:r>
              <a:rPr lang="pl-PL" sz="2000" dirty="0"/>
              <a:t>W celu zapewnienia integracji i włączenia możliwe będzie uzupełnienie przyszkolnej infrastruktury sportowej, w tym przystosowanie do potrzeb osób z niepełnosprawnościami.</a:t>
            </a:r>
          </a:p>
          <a:p>
            <a:pPr algn="just"/>
            <a:r>
              <a:rPr lang="pl-PL" sz="2000" dirty="0"/>
              <a:t>Priorytetem – wsparcie infrastruktury szkół zawodowych, a także doposażenie pracowni i laboratoriów w nowoczesny sprzęt. </a:t>
            </a:r>
          </a:p>
          <a:p>
            <a:pPr algn="just"/>
            <a:r>
              <a:rPr lang="pl-PL" sz="2000" dirty="0"/>
              <a:t>Wsparcie dla inwestycji w infrastrukturę na potrzeby świadczenia usług wychowania przedszkolnego.</a:t>
            </a:r>
          </a:p>
          <a:p>
            <a:pPr algn="just"/>
            <a:r>
              <a:rPr lang="pl-PL" sz="2000" b="1" dirty="0"/>
              <a:t>Szkoły specjalne </a:t>
            </a:r>
            <a:r>
              <a:rPr lang="pl-PL" sz="2000" dirty="0"/>
              <a:t>i inne placówki prowadzące do segregacji lub utrzymania segregacji jakiejkolwiek grupy </a:t>
            </a:r>
            <a:r>
              <a:rPr lang="pl-PL" sz="2000" dirty="0" err="1"/>
              <a:t>defaworyzowanej</a:t>
            </a:r>
            <a:r>
              <a:rPr lang="pl-PL" sz="2000" dirty="0"/>
              <a:t> i/lub zagrożonej wykluczeniem społecznym nie będą wspierane w zakresie infrastruktury i wyposażenia</a:t>
            </a:r>
          </a:p>
          <a:p>
            <a:pPr marL="0" indent="0" algn="just">
              <a:buNone/>
            </a:pPr>
            <a:r>
              <a:rPr lang="pl-PL" sz="2000" b="1" dirty="0"/>
              <a:t>Minister Edukacji i Nauki w lutym 2023 r. ogłosił plan utworzenia funduszu wsparcia rozbudowy szkół specjalnych.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813046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29D4B6-ED5F-4767-F977-47066038100F}"/>
              </a:ext>
            </a:extLst>
          </p:cNvPr>
          <p:cNvSpPr txBox="1"/>
          <p:nvPr/>
        </p:nvSpPr>
        <p:spPr>
          <a:xfrm>
            <a:off x="1252186" y="860613"/>
            <a:ext cx="930121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Fundusze Europejskie dla  Podkarpacia 2021-2027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83BA561-E1FF-3697-B1B3-C3E36749F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073" y="1258352"/>
            <a:ext cx="9591672" cy="4918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Priorytet VII – KAPITAŁ LUDZKI GOTOWY DO ZMIAN</a:t>
            </a:r>
          </a:p>
          <a:p>
            <a:r>
              <a:rPr lang="pl-PL" sz="1400" b="1" dirty="0">
                <a:cs typeface="Arial" panose="020B0604020202020204" pitchFamily="34" charset="0"/>
              </a:rPr>
              <a:t>Edukacja przedszkolna:</a:t>
            </a:r>
          </a:p>
          <a:p>
            <a:pPr algn="just">
              <a:buFontTx/>
              <a:buChar char="-"/>
            </a:pPr>
            <a:r>
              <a:rPr lang="pl-PL" sz="1400" dirty="0">
                <a:cs typeface="Arial" panose="020B0604020202020204" pitchFamily="34" charset="0"/>
              </a:rPr>
              <a:t>tworzenie nowych miejsc przedszkolnych, wsparcie rozwoju kompetencji i umiejętności u dzieci, organizacja zajęć dodatkowych, specjalistycznych, wspierających, preorientacja zawodowa dzieci; </a:t>
            </a:r>
          </a:p>
          <a:p>
            <a:pPr algn="just">
              <a:buFontTx/>
              <a:buChar char="-"/>
            </a:pPr>
            <a:r>
              <a:rPr lang="pl-PL" sz="1400" dirty="0">
                <a:cs typeface="Arial" panose="020B0604020202020204" pitchFamily="34" charset="0"/>
              </a:rPr>
              <a:t> istotnym zadaniem będzie wsparcie działań umożliwiających prowadzenie skutecznej </a:t>
            </a:r>
            <a:r>
              <a:rPr lang="pl-PL" sz="1400" b="1" dirty="0">
                <a:solidFill>
                  <a:srgbClr val="FF0000"/>
                </a:solidFill>
                <a:cs typeface="Arial" panose="020B0604020202020204" pitchFamily="34" charset="0"/>
              </a:rPr>
              <a:t>edukacji włączającej </a:t>
            </a:r>
            <a:r>
              <a:rPr lang="pl-PL" sz="1400" dirty="0">
                <a:cs typeface="Arial" panose="020B0604020202020204" pitchFamily="34" charset="0"/>
              </a:rPr>
              <a:t>oraz jej upowszechnianie, podnoszenie kompetencji kadr pedagogicznych oraz zapewnienie usług asystenckich dla dzieci.</a:t>
            </a:r>
          </a:p>
          <a:p>
            <a:pPr algn="just"/>
            <a:r>
              <a:rPr lang="pl-PL" sz="1400" b="1" dirty="0">
                <a:cs typeface="Arial" panose="020B0604020202020204" pitchFamily="34" charset="0"/>
              </a:rPr>
              <a:t>Wsparcie szkół prowadzących kształcenie ogólne i zawodowe:</a:t>
            </a:r>
          </a:p>
          <a:p>
            <a:pPr algn="just">
              <a:buFontTx/>
              <a:buChar char="-"/>
            </a:pPr>
            <a:r>
              <a:rPr lang="pl-PL" sz="1400" dirty="0">
                <a:cs typeface="Arial" panose="020B0604020202020204" pitchFamily="34" charset="0"/>
              </a:rPr>
              <a:t>nabywanie i podnoszenie kluczowych kompetencji uczniów, niezbędnych do poruszania się na rynku pracy. uwzględnia zróżnicowane potrzeby uczniów, zgodne z ich indywidualnymi czy specjalnymi potrzebami edukacyjnymi;</a:t>
            </a:r>
          </a:p>
          <a:p>
            <a:pPr algn="just">
              <a:buFontTx/>
              <a:buChar char="-"/>
            </a:pPr>
            <a:r>
              <a:rPr lang="pl-PL" sz="1400" dirty="0">
                <a:cs typeface="Arial" panose="020B0604020202020204" pitchFamily="34" charset="0"/>
              </a:rPr>
              <a:t>ważnym zadaniem będzie </a:t>
            </a:r>
            <a:r>
              <a:rPr lang="pl-PL" sz="1400" b="1" dirty="0">
                <a:solidFill>
                  <a:srgbClr val="FF0000"/>
                </a:solidFill>
                <a:cs typeface="Arial" panose="020B0604020202020204" pitchFamily="34" charset="0"/>
              </a:rPr>
              <a:t>wsparcie edukacji włączającej </a:t>
            </a:r>
            <a:r>
              <a:rPr lang="pl-PL" sz="1400" dirty="0">
                <a:cs typeface="Arial" panose="020B0604020202020204" pitchFamily="34" charset="0"/>
              </a:rPr>
              <a:t>oraz jej upowszechnianie, a także poprawa jakości kształcenia osób </a:t>
            </a:r>
            <a:br>
              <a:rPr lang="pl-PL" sz="1400" dirty="0">
                <a:cs typeface="Arial" panose="020B0604020202020204" pitchFamily="34" charset="0"/>
              </a:rPr>
            </a:br>
            <a:r>
              <a:rPr lang="pl-PL" sz="1400" dirty="0">
                <a:cs typeface="Arial" panose="020B0604020202020204" pitchFamily="34" charset="0"/>
              </a:rPr>
              <a:t>z niepełnosprawnościami (np. z wykorzystaniem Modelu dostępnej szkoły), jak też podnoszenie kompetencji kadr pedagogicznych, doradców zawodowych, usługi asystenckie dla uczniów, działania związane z bezpieczeństwem uczniów;</a:t>
            </a:r>
          </a:p>
          <a:p>
            <a:pPr algn="just">
              <a:buFontTx/>
              <a:buChar char="-"/>
            </a:pPr>
            <a:r>
              <a:rPr lang="pl-PL" sz="1400" dirty="0">
                <a:cs typeface="Arial" panose="020B0604020202020204" pitchFamily="34" charset="0"/>
              </a:rPr>
              <a:t>działania na rzecz wsparcia psychologiczno-pedagogicznego uczniów i nauczycieli, np. w formie szkoleń i materiałów, które pomogą nauczycielom oraz specjalistom szkolnym wspierać uczniów w radzeniu sobie w sytuacjach kryzysowych;</a:t>
            </a:r>
          </a:p>
          <a:p>
            <a:pPr algn="just">
              <a:buFontTx/>
              <a:buChar char="-"/>
            </a:pPr>
            <a:r>
              <a:rPr lang="pl-PL" sz="1400" dirty="0">
                <a:cs typeface="Arial" panose="020B0604020202020204" pitchFamily="34" charset="0"/>
              </a:rPr>
              <a:t>wdrażanie programów dotyczących przeciwdziałania zjawiskom patologicznym w szkole, w tym wsparcie psychologiczne</a:t>
            </a:r>
            <a:br>
              <a:rPr lang="pl-PL" sz="1400" dirty="0">
                <a:cs typeface="Arial" panose="020B0604020202020204" pitchFamily="34" charset="0"/>
              </a:rPr>
            </a:br>
            <a:r>
              <a:rPr lang="pl-PL" sz="1400" dirty="0">
                <a:cs typeface="Arial" panose="020B0604020202020204" pitchFamily="34" charset="0"/>
              </a:rPr>
              <a:t> i pedagogiczne dla dyskryminowanych uczniów oraz rodziców/opiekunów prawnych.</a:t>
            </a:r>
            <a:endParaRPr lang="pl-PL" sz="1400" b="1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1400" b="1" dirty="0">
                <a:cs typeface="Arial" panose="020B0604020202020204" pitchFamily="34" charset="0"/>
              </a:rPr>
              <a:t>W ramach realizacji wszystkich działań promowane będą projekty realizowane w partnerstwie, w tym z organizacjami pozarządowymi np. partnerstwa szkół podstawowych miejskich i wiejskich, szkół zawodowych z uczelniami, szkół ogólnodostępnych ze szkołami specjalnymi.</a:t>
            </a:r>
            <a:endParaRPr lang="pl-PL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84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4" y="36512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29D4B6-ED5F-4767-F977-47066038100F}"/>
              </a:ext>
            </a:extLst>
          </p:cNvPr>
          <p:cNvSpPr txBox="1"/>
          <p:nvPr/>
        </p:nvSpPr>
        <p:spPr>
          <a:xfrm>
            <a:off x="1285742" y="860613"/>
            <a:ext cx="930121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Fundusze Europejskie dla Rozwoju Społecznego 2021-2027: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83BA561-E1FF-3697-B1B3-C3E36749F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316" y="1362214"/>
            <a:ext cx="9374643" cy="4814749"/>
          </a:xfrm>
        </p:spPr>
        <p:txBody>
          <a:bodyPr numCol="3">
            <a:normAutofit/>
          </a:bodyPr>
          <a:lstStyle/>
          <a:p>
            <a:pPr marL="0" indent="0" algn="ctr">
              <a:buNone/>
            </a:pPr>
            <a:endParaRPr lang="pl-PL" sz="2000" dirty="0"/>
          </a:p>
          <a:p>
            <a:pPr marL="0" indent="0" algn="ctr">
              <a:buNone/>
            </a:pPr>
            <a:r>
              <a:rPr lang="pl-PL" sz="2200" b="1" dirty="0">
                <a:solidFill>
                  <a:srgbClr val="7030A0"/>
                </a:solidFill>
              </a:rPr>
              <a:t>220 mln – SCWEW </a:t>
            </a:r>
            <a:br>
              <a:rPr lang="pl-PL" sz="2200" b="1" dirty="0">
                <a:solidFill>
                  <a:srgbClr val="7030A0"/>
                </a:solidFill>
              </a:rPr>
            </a:br>
            <a:r>
              <a:rPr lang="pl-PL" sz="2200" b="1" dirty="0">
                <a:solidFill>
                  <a:srgbClr val="7030A0"/>
                </a:solidFill>
              </a:rPr>
              <a:t>i Centrum Koordynujące</a:t>
            </a:r>
          </a:p>
          <a:p>
            <a:pPr marL="0" indent="0" algn="ctr">
              <a:buNone/>
            </a:pPr>
            <a:endParaRPr lang="pl-PL" sz="2000" dirty="0"/>
          </a:p>
          <a:p>
            <a:pPr marL="0" indent="0" algn="ctr">
              <a:buNone/>
            </a:pPr>
            <a:r>
              <a:rPr lang="pl-PL" sz="2200" b="1" dirty="0">
                <a:solidFill>
                  <a:srgbClr val="00B050"/>
                </a:solidFill>
              </a:rPr>
              <a:t>10 mln – system informatyczny</a:t>
            </a:r>
          </a:p>
          <a:p>
            <a:pPr marL="0" indent="0" algn="ctr">
              <a:buNone/>
            </a:pPr>
            <a:endParaRPr lang="pl-PL" sz="2000" dirty="0"/>
          </a:p>
          <a:p>
            <a:pPr marL="0" indent="0" algn="ctr">
              <a:buNone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</a:rPr>
              <a:t>54 mln – wspieranie podnoszenia jakości edukacji włączającej, 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</a:rPr>
              <a:t>w tym przygotowanie kolejnych zestawów narzędzi</a:t>
            </a:r>
          </a:p>
          <a:p>
            <a:pPr marL="0" indent="0">
              <a:buNone/>
            </a:pPr>
            <a:endParaRPr lang="pl-PL" sz="2000" dirty="0"/>
          </a:p>
          <a:p>
            <a:pPr marL="0" indent="0" algn="ctr">
              <a:buNone/>
            </a:pPr>
            <a:endParaRPr lang="pl-PL" sz="2000" dirty="0"/>
          </a:p>
          <a:p>
            <a:pPr marL="0" indent="0" algn="ctr">
              <a:buNone/>
            </a:pPr>
            <a:r>
              <a:rPr lang="pl-PL" sz="2200" b="1" dirty="0">
                <a:solidFill>
                  <a:srgbClr val="3333FF"/>
                </a:solidFill>
              </a:rPr>
              <a:t>10 mln – wspieranie społecznej i wychowawczej funkcji szkoły</a:t>
            </a:r>
          </a:p>
          <a:p>
            <a:pPr marL="0" indent="0" algn="ctr">
              <a:buNone/>
            </a:pPr>
            <a:endParaRPr lang="pl-PL" sz="2000" dirty="0"/>
          </a:p>
          <a:p>
            <a:pPr marL="0" indent="0" algn="ctr">
              <a:buNone/>
            </a:pPr>
            <a:endParaRPr lang="pl-PL" sz="2000" dirty="0"/>
          </a:p>
          <a:p>
            <a:pPr marL="0" indent="0" algn="ctr">
              <a:buNone/>
            </a:pPr>
            <a:r>
              <a:rPr lang="pl-PL" b="1" dirty="0">
                <a:solidFill>
                  <a:srgbClr val="CC0000"/>
                </a:solidFill>
              </a:rPr>
              <a:t>RAZEM 0,5 mld na podnoszenie dostępności edukacji</a:t>
            </a:r>
          </a:p>
          <a:p>
            <a:pPr marL="0" indent="0" algn="ctr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 algn="ctr">
              <a:buNone/>
            </a:pPr>
            <a:r>
              <a:rPr lang="pl-PL" sz="2200" b="1" dirty="0">
                <a:solidFill>
                  <a:srgbClr val="009900"/>
                </a:solidFill>
              </a:rPr>
              <a:t>30 mln zł- szkolenia </a:t>
            </a:r>
            <a:br>
              <a:rPr lang="pl-PL" sz="2200" b="1" dirty="0">
                <a:solidFill>
                  <a:srgbClr val="009900"/>
                </a:solidFill>
              </a:rPr>
            </a:br>
            <a:r>
              <a:rPr lang="pl-PL" sz="2200" b="1" dirty="0">
                <a:solidFill>
                  <a:srgbClr val="009900"/>
                </a:solidFill>
              </a:rPr>
              <a:t>i doradztwo</a:t>
            </a:r>
          </a:p>
          <a:p>
            <a:pPr marL="0" indent="0" algn="ctr">
              <a:buNone/>
            </a:pPr>
            <a:endParaRPr lang="pl-PL" sz="2000" dirty="0"/>
          </a:p>
          <a:p>
            <a:pPr marL="0" indent="0" algn="ctr">
              <a:buNone/>
            </a:pPr>
            <a:r>
              <a:rPr lang="pl-PL" sz="2200" b="1" dirty="0">
                <a:solidFill>
                  <a:srgbClr val="CC00CC"/>
                </a:solidFill>
              </a:rPr>
              <a:t>90 mln zł – wsparcie poradni (doposażenie szkolenia, wsparcie eksperckie, wdrażanie innowacji</a:t>
            </a:r>
          </a:p>
          <a:p>
            <a:pPr marL="0" indent="0" algn="ctr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045692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524" y="334645"/>
            <a:ext cx="9591672" cy="391625"/>
          </a:xfrm>
        </p:spPr>
        <p:txBody>
          <a:bodyPr>
            <a:no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73604C-8CF8-615D-1DC8-B9915A74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40" y="1777999"/>
            <a:ext cx="10109200" cy="422954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Dziękuję za uwagę!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SYLWIA BOROWSKA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Koordynator Współpracy Międzysektorowej</a:t>
            </a:r>
            <a:endParaRPr kumimoji="0" lang="pl-PL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Starostwo Powiatowe w Ropczycach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sborowska@spropczyce.pl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Tel. 17 784 25 12</a:t>
            </a:r>
          </a:p>
          <a:p>
            <a:pPr>
              <a:lnSpc>
                <a:spcPct val="110000"/>
              </a:lnSpc>
              <a:buFontTx/>
              <a:buChar char="-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21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06" y="402065"/>
            <a:ext cx="10368516" cy="378408"/>
          </a:xfrm>
        </p:spPr>
        <p:txBody>
          <a:bodyPr>
            <a:normAutofit/>
          </a:bodyPr>
          <a:lstStyle/>
          <a:p>
            <a:pPr algn="ctr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5E998155-9437-67D2-8B46-FCCD96A80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211" t="19723" r="8955" b="3700"/>
          <a:stretch/>
        </p:blipFill>
        <p:spPr bwMode="auto">
          <a:xfrm>
            <a:off x="838200" y="1298777"/>
            <a:ext cx="9444038" cy="4697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703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06" y="402065"/>
            <a:ext cx="10368516" cy="378408"/>
          </a:xfrm>
        </p:spPr>
        <p:txBody>
          <a:bodyPr>
            <a:normAutofit/>
          </a:bodyPr>
          <a:lstStyle/>
          <a:p>
            <a:pPr algn="ctr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A996A00-8267-7655-76CA-B1B06978F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306" y="939800"/>
            <a:ext cx="9946134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9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06" y="402065"/>
            <a:ext cx="10368516" cy="378408"/>
          </a:xfrm>
        </p:spPr>
        <p:txBody>
          <a:bodyPr>
            <a:normAutofit/>
          </a:bodyPr>
          <a:lstStyle/>
          <a:p>
            <a:pPr algn="ctr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49D8249-5CDD-E197-A6F3-D29F8DDD1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0400" y="1117600"/>
            <a:ext cx="98044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35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06" y="402065"/>
            <a:ext cx="10368516" cy="378408"/>
          </a:xfrm>
        </p:spPr>
        <p:txBody>
          <a:bodyPr>
            <a:normAutofit/>
          </a:bodyPr>
          <a:lstStyle/>
          <a:p>
            <a:pPr algn="ctr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BB3C06A-6E6F-A927-D833-EEF07A56B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26" t="24619" r="9955" b="6012"/>
          <a:stretch/>
        </p:blipFill>
        <p:spPr bwMode="auto">
          <a:xfrm>
            <a:off x="203201" y="955040"/>
            <a:ext cx="10241280" cy="5160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4556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06" y="402065"/>
            <a:ext cx="10368516" cy="378408"/>
          </a:xfrm>
        </p:spPr>
        <p:txBody>
          <a:bodyPr>
            <a:normAutofit/>
          </a:bodyPr>
          <a:lstStyle/>
          <a:p>
            <a:pPr algn="ctr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68FCF87-30CD-1F51-C2EF-FBA81439A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925" t="19723" r="9526" b="2822"/>
          <a:stretch/>
        </p:blipFill>
        <p:spPr bwMode="auto">
          <a:xfrm>
            <a:off x="838201" y="1129775"/>
            <a:ext cx="9616440" cy="5025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6953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06" y="452865"/>
            <a:ext cx="10368516" cy="378408"/>
          </a:xfrm>
        </p:spPr>
        <p:txBody>
          <a:bodyPr>
            <a:normAutofit/>
          </a:bodyPr>
          <a:lstStyle/>
          <a:p>
            <a:pPr algn="ctr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4CD37A-1C04-16E6-C198-3AE43F831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059363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00B050"/>
                </a:solidFill>
              </a:rPr>
              <a:t>Spotkania inicjujące sieć wsparcia międzysektorowego</a:t>
            </a:r>
          </a:p>
          <a:p>
            <a:pPr marL="0" indent="0" algn="ctr">
              <a:buNone/>
            </a:pPr>
            <a:r>
              <a:rPr lang="pl-PL" dirty="0"/>
              <a:t>7 marca – dla sektora zdrowia i pomocy społecznej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A792B75-7075-03B1-5DB9-20AB0A218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34" y="2385625"/>
            <a:ext cx="2934345" cy="195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2994DA7-FBC6-0BA6-406E-040570ACA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33" y="2450885"/>
            <a:ext cx="2934345" cy="195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A7B450E-5DEC-5FE0-3D12-DE7E496A6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33" y="3487119"/>
            <a:ext cx="3673097" cy="2448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1B1B05D-8F90-3679-E1E4-C6D5BE755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6" y="3921502"/>
            <a:ext cx="3286406" cy="2190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161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3A50CB3-CC85-470A-A73B-F533A3E3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06" y="452865"/>
            <a:ext cx="10368516" cy="378408"/>
          </a:xfrm>
        </p:spPr>
        <p:txBody>
          <a:bodyPr>
            <a:normAutofit/>
          </a:bodyPr>
          <a:lstStyle/>
          <a:p>
            <a:pPr algn="ctr"/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MODEL WSPARCIA MIĘDZYSEKTOROWEGO W POWIECIE ROPCZYCKO-SĘDZISZOWSKIM</a:t>
            </a:r>
            <a:endParaRPr lang="pl-PL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4CD37A-1C04-16E6-C198-3AE43F831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059363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00B050"/>
                </a:solidFill>
              </a:rPr>
              <a:t>Spotkania inicjujące sieć wsparcia międzysektorowego</a:t>
            </a:r>
          </a:p>
          <a:p>
            <a:pPr marL="0" indent="0" algn="ctr">
              <a:buNone/>
            </a:pPr>
            <a:r>
              <a:rPr lang="pl-PL" dirty="0"/>
              <a:t>15 marca – dla sektora edukacji, kultury i NGO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46CC70A-81D3-102B-DEE1-169405A9D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36" y="4210371"/>
            <a:ext cx="2820692" cy="188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E62E64-440D-7027-5510-02C794D16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26" y="2261678"/>
            <a:ext cx="3714104" cy="247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3901907-7654-E8AF-94FD-0B1844407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7" y="2261678"/>
            <a:ext cx="3714102" cy="2476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A00DC35-8932-EF56-14EC-E5C3482DA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92" y="3877590"/>
            <a:ext cx="3180381" cy="2120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80439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2" id="{84BCCF22-579A-445A-85F1-1E4A3C8FAD39}" vid="{DD999FC9-0B50-4E04-81B0-A036EB58314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1BDB3DCA99714AB6FB2B977A562649" ma:contentTypeVersion="12" ma:contentTypeDescription="Utwórz nowy dokument." ma:contentTypeScope="" ma:versionID="8e23ef0a7ecea96e708c8d7fa30482d7">
  <xsd:schema xmlns:xsd="http://www.w3.org/2001/XMLSchema" xmlns:xs="http://www.w3.org/2001/XMLSchema" xmlns:p="http://schemas.microsoft.com/office/2006/metadata/properties" xmlns:ns2="1d9d4d47-3c34-441c-87c8-a1d395826c7e" xmlns:ns3="367100b9-b560-44b7-9700-c9e01cc107b0" targetNamespace="http://schemas.microsoft.com/office/2006/metadata/properties" ma:root="true" ma:fieldsID="02c64721bd9aa33b1f8a7ad290cb313e" ns2:_="" ns3:_="">
    <xsd:import namespace="1d9d4d47-3c34-441c-87c8-a1d395826c7e"/>
    <xsd:import namespace="367100b9-b560-44b7-9700-c9e01cc107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9d4d47-3c34-441c-87c8-a1d395826c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3b0ad5e2-dd37-4b24-9842-044369a8da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7100b9-b560-44b7-9700-c9e01cc107b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97c412d-905e-4047-b101-34576d6e0594}" ma:internalName="TaxCatchAll" ma:showField="CatchAllData" ma:web="367100b9-b560-44b7-9700-c9e01cc107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7100b9-b560-44b7-9700-c9e01cc107b0" xsi:nil="true"/>
    <lcf76f155ced4ddcb4097134ff3c332f xmlns="1d9d4d47-3c34-441c-87c8-a1d395826c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0EBA00-7957-48B3-A8C5-949526E7951F}"/>
</file>

<file path=customXml/itemProps2.xml><?xml version="1.0" encoding="utf-8"?>
<ds:datastoreItem xmlns:ds="http://schemas.openxmlformats.org/officeDocument/2006/customXml" ds:itemID="{E14A0D27-724F-413C-8909-F527EDE528C9}"/>
</file>

<file path=customXml/itemProps3.xml><?xml version="1.0" encoding="utf-8"?>
<ds:datastoreItem xmlns:ds="http://schemas.openxmlformats.org/officeDocument/2006/customXml" ds:itemID="{608E884E-D176-4286-943E-E95F9672073E}"/>
</file>

<file path=docProps/app.xml><?xml version="1.0" encoding="utf-8"?>
<Properties xmlns="http://schemas.openxmlformats.org/officeDocument/2006/extended-properties" xmlns:vt="http://schemas.openxmlformats.org/officeDocument/2006/docPropsVTypes">
  <Template>Prezentacja2</Template>
  <TotalTime>3286</TotalTime>
  <Words>2142</Words>
  <Application>Microsoft Office PowerPoint</Application>
  <PresentationFormat>Panoramiczny</PresentationFormat>
  <Paragraphs>179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Motyw pakietu Office</vt:lpstr>
      <vt:lpstr>MODEL WSPARCIA MIĘDZYSEKTOROWEGO                          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  MODEL WSPARCIA MIĘDZYSEKTOROWEGO W POWIECIE ROPCZYCKO-SĘDZISZOWSKIM  Nadanie Lokalnej Sieci Wsparcia Międzysektorowego formy prawnej   </vt:lpstr>
      <vt:lpstr>  MODEL WSPARCIA MIĘDZYSEKTOROWEGO W POWIECIE ROPCZYCKO-SĘDZISZOWSKIM    </vt:lpstr>
      <vt:lpstr>  MODEL WSPARCIA MIĘDZYSEKTOROWEGO W POWIECIE ROPCZYCKO-SĘDZISZOWSKIM    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  <vt:lpstr>MODEL WSPARCIA MIĘDZYSEKTOROWEGO W POWIECIE ROPCZYCKO-SĘDZISZOWSKIM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Sylwia SB. Borowska</cp:lastModifiedBy>
  <cp:revision>29</cp:revision>
  <dcterms:created xsi:type="dcterms:W3CDTF">2023-02-15T13:40:51Z</dcterms:created>
  <dcterms:modified xsi:type="dcterms:W3CDTF">2023-04-19T19:21:45Z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0x010100601BDB3DCA99714AB6FB2B977A562649</vt:lpwstr>
  </property>
</Properties>
</file>