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4" r:id="rId8"/>
    <p:sldId id="266" r:id="rId9"/>
    <p:sldId id="267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0C6A8-A844-4885-8AA0-9FC3E13FA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86B6E4-FD0F-48CE-9942-A0B36C8A7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E5074F-A6EC-4ED8-A963-5C863CF9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8B9FB5-10F3-4632-8549-A6A6CC57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093CA6-B624-429F-8A69-23F334F4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CC66AD-0A1E-4EF4-970A-A1EAB310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811B12E-9670-44F8-82EA-D475B28E9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747E32-7B67-4BD8-8BC3-522E5FA2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8B8CF-25E0-418C-9831-8140B536E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7BC2E2-191F-49FB-9EAC-5F04B561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57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6E591E2-6205-4EC0-BFFE-DDB31CFFB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ED2E22-EF9B-4B6F-8A01-09170BBED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FDD4D1-DCC0-4BFB-BD02-08CBD727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14AF74-E3FB-47C0-B1E2-BDD761F9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2B5F8A-D9C8-499F-B6EA-34FE72C2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2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334864-E339-4D8D-A124-FD53D3FA6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9BA015-D67F-4FEB-B0F1-04DD8995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F5E92E-66DC-40E4-AE4F-1ED308B0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9174C1-2DB6-44AF-A8F3-3E8D8B26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1675A9-60F0-4CE2-A035-7E204690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9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D97584-063A-4480-9450-2E6A798C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4DD267-E756-4D10-A180-EC2B9CB86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44CFD6-2479-4DD5-9789-D95DD3FD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A6691E-45CC-482B-BE59-C70446FD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9D6594-0AF5-40AE-AA44-E5A34470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83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43F9C9-C078-47CB-8EBA-DEB4A418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707CC-11EA-4397-8B05-471E44855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DC4C9-2BF0-4779-A87B-370BCD00B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968883-EF5E-427A-A980-CF2C0EE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B2DE4C-DF5C-4DDE-87AD-97132BEC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F887C8-472A-424F-8AEF-294DEEED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4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EFD934-4036-4D1A-B068-EDF53222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D77F96-0E48-470E-A92E-88AFED7A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82A454-CFC0-45CD-921B-1483FBA8A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9548AD-A11B-49D4-A8E5-0BFE3C139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E6648FF-E42C-4986-8F2C-D15B5CCF0C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786232C-0942-46B3-BB08-B787034B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5E1D82F-9159-44B3-8048-294259B5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885B302-57D5-4BFE-9C9B-8FFCB7A5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44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6E239B-2AEA-492B-B87E-31C634D48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5E157B2-FE71-4CC6-A4BA-37E89D30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3163670-BCD3-4715-B899-6CF4DC71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FF9463-CF17-48D6-A4EE-13A46C38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23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B4D4A5B-821B-4F08-9F36-129979F6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0354250-267A-47A2-8C59-8A182265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D64D7C-97F4-47B3-8F5F-0BA1A0FF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02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81DBB-B5BE-4D53-802C-03CDA86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D687F9-4D20-4617-9EC3-AAAD2866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D9B09C-C07F-4097-B01E-2168E97EE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6C75625-62EB-479E-8BB8-3576F0ED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D70A34B-E952-4FCE-BB8C-CDEA0D17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ADE0EE-E48D-4E13-8FD6-0430D3DB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29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08359-4550-4B55-B6EF-F2DFA995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9ABEE2F-B946-441B-8449-E8518CF46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A57FE7-550B-42A9-BA3E-E86C6ABF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4B59E5F-2C75-49B7-A705-97BCC60E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872ADC-ACE5-4B57-BC80-AFA4BCF5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FB638B-C346-4E3E-85F0-328F4988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9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73810AE-695B-4E89-83B2-EF3AF4B4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A8B56A-5492-440D-A078-B33C3231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64A0D9-5457-4ABB-A02B-6C98BBDC6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F4BC-68B5-4A8C-A8DB-14E33FF63D47}" type="datetimeFigureOut">
              <a:rPr lang="pl-PL" smtClean="0"/>
              <a:pPr/>
              <a:t>11.05.2023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9F7E20-279F-4872-9C74-F9E1E0129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1793E0-FDEE-4E9D-A33D-C7D9C0E5A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99AE-C884-4FF4-B71F-ECBD236680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801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E48CA-C2A3-4138-82D7-68B1C995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204" y="566461"/>
            <a:ext cx="10515600" cy="1325563"/>
          </a:xfrm>
        </p:spPr>
        <p:txBody>
          <a:bodyPr/>
          <a:lstStyle/>
          <a:p>
            <a:r>
              <a:rPr lang="pl-PL" b="1" dirty="0"/>
              <a:t>POWIAT PYRZYCKI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8D5F58-1971-C25C-DA79-93AA9855D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7" y="206099"/>
            <a:ext cx="838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60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III Etap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1.  Dobrano, we współpracy z Zespołem Projektu, KIK i KWM, grupy dzieci/rodzin (na poziomie powiatu jest to 10 rodzin) według ściśle określonych kryteriów, z uwzględnieniem wyników </a:t>
            </a:r>
            <a:r>
              <a:rPr lang="pl-PL" dirty="0" err="1"/>
              <a:t>skriningu</a:t>
            </a:r>
            <a:r>
              <a:rPr lang="pl-PL" dirty="0"/>
              <a:t>, do pilotażu.</a:t>
            </a:r>
          </a:p>
          <a:p>
            <a:pPr>
              <a:buNone/>
            </a:pPr>
            <a:r>
              <a:rPr lang="pl-PL" dirty="0"/>
              <a:t>  2.  Powołano Zespołu WWR dla dziecka i rodziny.</a:t>
            </a:r>
          </a:p>
          <a:p>
            <a:pPr>
              <a:buNone/>
            </a:pPr>
            <a:r>
              <a:rPr lang="pl-PL" dirty="0"/>
              <a:t>  3. Opracowano przykładowe ścieżki wsparcia dla dzieci i rodzin.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94945"/>
            <a:ext cx="10515600" cy="52820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/>
              <a:t>   4. Dokonano weryfikacji jakości wsparcia udzielanego dziecku i rodzinie zgodnie z założeniem Standardów WWR na podstawie studium rodziny, uwzględniającego następujące etapy postępowania: a) określono potrzeby, w tym monitorowanie rozwoju dziecka, </a:t>
            </a:r>
          </a:p>
          <a:p>
            <a:pPr>
              <a:buNone/>
            </a:pPr>
            <a:r>
              <a:rPr lang="pl-PL" dirty="0"/>
              <a:t>   b) określono profilu funkcjonalny dziecka i </a:t>
            </a:r>
            <a:r>
              <a:rPr lang="pl-PL" dirty="0" err="1"/>
              <a:t>ekomapę</a:t>
            </a:r>
            <a:r>
              <a:rPr lang="pl-PL" dirty="0"/>
              <a:t> potrzeb rodziny, z uwzględnieniem wyników przeprowadzonej oceny funkcjonalnej </a:t>
            </a:r>
          </a:p>
          <a:p>
            <a:pPr>
              <a:buNone/>
            </a:pPr>
            <a:r>
              <a:rPr lang="pl-PL" dirty="0"/>
              <a:t>   c) określono poziomu wsparcia dziecka i rodziny, zgodnie z założeniami nowego Modelu,</a:t>
            </a:r>
          </a:p>
          <a:p>
            <a:pPr>
              <a:buNone/>
            </a:pPr>
            <a:r>
              <a:rPr lang="pl-PL" dirty="0"/>
              <a:t>   d) opracowano indywidualne plany wczesnego wspomagania rozwoju dziecka i wsparcia rodziny (dalej: IPWWR), </a:t>
            </a:r>
          </a:p>
          <a:p>
            <a:pPr>
              <a:buNone/>
            </a:pPr>
            <a:r>
              <a:rPr lang="pl-PL" dirty="0"/>
              <a:t>   e) aktualnie trwa realizacja ( IPWWR,)</a:t>
            </a:r>
          </a:p>
          <a:p>
            <a:pPr>
              <a:buNone/>
            </a:pPr>
            <a:r>
              <a:rPr lang="pl-PL" dirty="0"/>
              <a:t>   f)  aktualnie trwa monitorowanie i ewaluacja IPWWR.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                Zadania wobec rodziny i dziecka w modelu WWR.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 A: Poznanie dziecka i rodziny </a:t>
            </a:r>
          </a:p>
          <a:p>
            <a:pPr>
              <a:buNone/>
            </a:pPr>
            <a:r>
              <a:rPr lang="pl-PL" dirty="0"/>
              <a:t>• Wstępna ocena funkcjonalna dziecka – profil funkcjonalny dziecka ICF.</a:t>
            </a:r>
          </a:p>
          <a:p>
            <a:pPr>
              <a:buNone/>
            </a:pPr>
            <a:r>
              <a:rPr lang="pl-PL" dirty="0"/>
              <a:t>• Kwalifikacja do poziomu wsparcia.</a:t>
            </a:r>
          </a:p>
          <a:p>
            <a:pPr>
              <a:buNone/>
            </a:pPr>
            <a:r>
              <a:rPr lang="pl-PL" dirty="0"/>
              <a:t>• Wskazanie zespołu WWR.</a:t>
            </a:r>
          </a:p>
          <a:p>
            <a:pPr>
              <a:buNone/>
            </a:pPr>
            <a:r>
              <a:rPr lang="pl-PL" dirty="0"/>
              <a:t>• Ocena funkcjonalna rodziny – analiza potrzeb rodziny, jakość życia rodziny, EKOMAPA.</a:t>
            </a:r>
          </a:p>
          <a:p>
            <a:pPr>
              <a:buNone/>
            </a:pPr>
            <a:r>
              <a:rPr lang="pl-PL" dirty="0"/>
              <a:t>• Ocena środowiska dziecka i rodziny.</a:t>
            </a:r>
          </a:p>
          <a:p>
            <a:pPr>
              <a:buNone/>
            </a:pPr>
            <a:r>
              <a:rPr lang="pl-PL" dirty="0"/>
              <a:t>• Pogłębiona ocena funkcjonalna dziecka.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90664"/>
            <a:ext cx="10515600" cy="5486299"/>
          </a:xfrm>
        </p:spPr>
        <p:txBody>
          <a:bodyPr/>
          <a:lstStyle/>
          <a:p>
            <a:pPr>
              <a:buNone/>
            </a:pPr>
            <a:r>
              <a:rPr lang="pl-PL" b="1" dirty="0"/>
              <a:t>                                        B. Planowanie wsparcia </a:t>
            </a:r>
          </a:p>
          <a:p>
            <a:pPr>
              <a:buNone/>
            </a:pPr>
            <a:r>
              <a:rPr lang="pl-PL" dirty="0"/>
              <a:t>• Określenie specjalisty wiodącego </a:t>
            </a:r>
          </a:p>
          <a:p>
            <a:pPr>
              <a:buNone/>
            </a:pPr>
            <a:r>
              <a:rPr lang="pl-PL" dirty="0"/>
              <a:t>• Opracowanie programu WWR </a:t>
            </a:r>
          </a:p>
          <a:p>
            <a:pPr>
              <a:buNone/>
            </a:pPr>
            <a:r>
              <a:rPr lang="pl-PL" dirty="0"/>
              <a:t>• Realizacja Programu WWR</a:t>
            </a:r>
          </a:p>
          <a:p>
            <a:pPr>
              <a:buNone/>
            </a:pPr>
            <a:r>
              <a:rPr lang="pl-PL" dirty="0"/>
              <a:t>• Ewaluacja WWR</a:t>
            </a:r>
          </a:p>
        </p:txBody>
      </p:sp>
      <p:pic>
        <p:nvPicPr>
          <p:cNvPr id="4" name="Obraz 3" descr="Co to jest tradycyjna rodzina - Wiadomośc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64" y="2430029"/>
            <a:ext cx="5760720" cy="32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Zakres wsparcia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</a:t>
            </a:r>
            <a:r>
              <a:rPr lang="pl-PL" b="1" dirty="0"/>
              <a:t>Dziecko</a:t>
            </a:r>
          </a:p>
          <a:p>
            <a:pPr>
              <a:buNone/>
            </a:pPr>
            <a:r>
              <a:rPr lang="pl-PL" dirty="0"/>
              <a:t>Działania specjalistyczne skierowane do dziecka </a:t>
            </a:r>
          </a:p>
          <a:p>
            <a:pPr>
              <a:buNone/>
            </a:pPr>
            <a:r>
              <a:rPr lang="pl-PL" dirty="0"/>
              <a:t>fizjoterapeutyczne, </a:t>
            </a:r>
          </a:p>
          <a:p>
            <a:pPr>
              <a:buNone/>
            </a:pPr>
            <a:r>
              <a:rPr lang="pl-PL" dirty="0"/>
              <a:t>logopedyczne, </a:t>
            </a:r>
          </a:p>
          <a:p>
            <a:pPr>
              <a:buNone/>
            </a:pPr>
            <a:r>
              <a:rPr lang="pl-PL" dirty="0"/>
              <a:t>psychologiczne, </a:t>
            </a:r>
          </a:p>
          <a:p>
            <a:pPr>
              <a:buNone/>
            </a:pPr>
            <a:r>
              <a:rPr lang="pl-PL" dirty="0"/>
              <a:t>pedagogiczne, </a:t>
            </a:r>
          </a:p>
          <a:p>
            <a:pPr>
              <a:buNone/>
            </a:pPr>
            <a:r>
              <a:rPr lang="pl-PL" dirty="0"/>
              <a:t>socjalne, </a:t>
            </a:r>
          </a:p>
          <a:p>
            <a:pPr>
              <a:buNone/>
            </a:pPr>
            <a:r>
              <a:rPr lang="pl-PL" dirty="0"/>
              <a:t>technologiczne i inne. </a:t>
            </a:r>
          </a:p>
        </p:txBody>
      </p:sp>
      <p:pic>
        <p:nvPicPr>
          <p:cNvPr id="4" name="Obraz 3" descr="Przyroda oczami dziecka – Sozosfera - ochrona środowis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094" y="3064212"/>
            <a:ext cx="5760720" cy="34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Rodzina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868"/>
            <a:ext cx="10515600" cy="4922095"/>
          </a:xfrm>
        </p:spPr>
        <p:txBody>
          <a:bodyPr/>
          <a:lstStyle/>
          <a:p>
            <a:pPr>
              <a:buNone/>
            </a:pPr>
            <a:r>
              <a:rPr lang="pl-PL" dirty="0"/>
              <a:t>Wsparcie informacyjne.</a:t>
            </a:r>
          </a:p>
          <a:p>
            <a:pPr>
              <a:buNone/>
            </a:pPr>
            <a:r>
              <a:rPr lang="pl-PL" dirty="0"/>
              <a:t>Wsparcie emocjonalne.</a:t>
            </a:r>
          </a:p>
          <a:p>
            <a:pPr>
              <a:buNone/>
            </a:pPr>
            <a:r>
              <a:rPr lang="pl-PL" dirty="0"/>
              <a:t> Rozmowa. </a:t>
            </a:r>
          </a:p>
          <a:p>
            <a:pPr>
              <a:buNone/>
            </a:pPr>
            <a:r>
              <a:rPr lang="pl-PL" dirty="0"/>
              <a:t>Poradnictwo, wsparcie specjalistyczne (psychoterapeutyczne).</a:t>
            </a:r>
          </a:p>
          <a:p>
            <a:pPr>
              <a:buNone/>
            </a:pPr>
            <a:r>
              <a:rPr lang="pl-PL" dirty="0"/>
              <a:t>Wsparcie społeczne (opieka wytchnienia, asystencja i inne).</a:t>
            </a:r>
          </a:p>
        </p:txBody>
      </p:sp>
      <p:pic>
        <p:nvPicPr>
          <p:cNvPr id="4" name="Obraz 3" descr="Najważniejsza jest rodzina | przedszkouczek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1087" y="3764604"/>
            <a:ext cx="5760720" cy="285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                             Środowisko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Włączenie społeczne dziecka do grupy Adaptacja – aranżacja</a:t>
            </a:r>
          </a:p>
          <a:p>
            <a:pPr>
              <a:buNone/>
            </a:pPr>
            <a:r>
              <a:rPr lang="pl-PL" dirty="0"/>
              <a:t>przestrzeni.</a:t>
            </a:r>
          </a:p>
          <a:p>
            <a:pPr>
              <a:buNone/>
            </a:pPr>
            <a:r>
              <a:rPr lang="pl-PL" dirty="0"/>
              <a:t>Przygotowanie kadry.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err="1"/>
              <a:t>Superwizje</a:t>
            </a:r>
            <a:r>
              <a:rPr lang="pl-PL" dirty="0"/>
              <a:t>, interwizje.</a:t>
            </a:r>
          </a:p>
        </p:txBody>
      </p:sp>
      <p:pic>
        <p:nvPicPr>
          <p:cNvPr id="4" name="Obraz 3" descr="Dziecka środowisko Eco Wiąże Rękę Ilustracja Wektor - Ilustracja złożonej z  ekologia, naturalnie: 406658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051" y="2743200"/>
            <a:ext cx="4968564" cy="426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                   Wsparcie diagnostyczne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42417"/>
            <a:ext cx="10515600" cy="4834546"/>
          </a:xfrm>
        </p:spPr>
        <p:txBody>
          <a:bodyPr/>
          <a:lstStyle/>
          <a:p>
            <a:pPr>
              <a:buNone/>
            </a:pPr>
            <a:r>
              <a:rPr lang="pl-PL" dirty="0"/>
              <a:t>Rozpoznanie i analiza potrzeb dziecka i rodziny.</a:t>
            </a:r>
          </a:p>
          <a:p>
            <a:pPr>
              <a:buNone/>
            </a:pPr>
            <a:r>
              <a:rPr lang="pl-PL" dirty="0"/>
              <a:t>Ocenę funkcjonalna dziecka.</a:t>
            </a:r>
          </a:p>
          <a:p>
            <a:pPr>
              <a:buNone/>
            </a:pPr>
            <a:r>
              <a:rPr lang="pl-PL" dirty="0"/>
              <a:t> Monitorowanie rozwoju i procesu terapeutycznego. </a:t>
            </a:r>
          </a:p>
          <a:p>
            <a:pPr>
              <a:buNone/>
            </a:pPr>
            <a:r>
              <a:rPr lang="pl-PL" dirty="0"/>
              <a:t>Wsparcie orzecznicze – przygotowanie dokumentacji niezbędnej do wydania orzeczenia o niepełnosprawności.</a:t>
            </a:r>
          </a:p>
        </p:txBody>
      </p:sp>
      <p:pic>
        <p:nvPicPr>
          <p:cNvPr id="4" name="Obraz 3" descr="Wsparcie diagnostyczne - Fundacja Niezdiagnozowan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890" y="3891064"/>
            <a:ext cx="3833717" cy="23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                     Wsparcie terapeutyczne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</a:t>
            </a:r>
            <a:r>
              <a:rPr lang="pl-PL" dirty="0" err="1"/>
              <a:t>transdyscyplinarny</a:t>
            </a:r>
            <a:r>
              <a:rPr lang="pl-PL" dirty="0"/>
              <a:t> zespół specjalistów, indywidualny plan wczesnego wspomagania rozwoju i wsparcia rodziny (IPWWR). </a:t>
            </a:r>
          </a:p>
        </p:txBody>
      </p:sp>
      <p:pic>
        <p:nvPicPr>
          <p:cNvPr id="4" name="Obraz 3" descr="Pomoce terapeutyczne, logopedyczne i edukacyjne. Rozwój, terapia i wsparcie  z Arante.p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441" y="2858121"/>
            <a:ext cx="3456940" cy="34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                       Wsparcie środowiskowe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Wsparcie środowiska rodzinnego.</a:t>
            </a:r>
          </a:p>
          <a:p>
            <a:pPr>
              <a:buNone/>
            </a:pPr>
            <a:r>
              <a:rPr lang="pl-PL" dirty="0"/>
              <a:t> Wsparcie na terenie placówki.</a:t>
            </a:r>
          </a:p>
          <a:p>
            <a:pPr>
              <a:buNone/>
            </a:pPr>
            <a:r>
              <a:rPr lang="pl-PL" dirty="0"/>
              <a:t> Włączenie społeczne. </a:t>
            </a:r>
          </a:p>
        </p:txBody>
      </p:sp>
      <p:pic>
        <p:nvPicPr>
          <p:cNvPr id="4" name="Obraz 3" descr="WSPARCIE RODZ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781" y="2779577"/>
            <a:ext cx="261810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94B6A-7E58-4F38-8E3C-6D07433DB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4613"/>
            <a:ext cx="9144000" cy="1415349"/>
          </a:xfrm>
        </p:spPr>
        <p:txBody>
          <a:bodyPr>
            <a:normAutofit fontScale="90000"/>
          </a:bodyPr>
          <a:lstStyle/>
          <a:p>
            <a:r>
              <a:rPr lang="pl-PL" dirty="0"/>
              <a:t>Wczesne wspomaganie rozwoju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433A370-3643-43C3-AA2B-5E691CEC1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bez tajemnic- dobre praktyki, metody pracy</a:t>
            </a:r>
          </a:p>
          <a:p>
            <a:endParaRPr lang="pl-PL" dirty="0"/>
          </a:p>
          <a:p>
            <a:r>
              <a:rPr lang="pl-PL" dirty="0"/>
              <a:t>                                                                                                        Teresa Mamos</a:t>
            </a:r>
          </a:p>
        </p:txBody>
      </p:sp>
    </p:spTree>
    <p:extLst>
      <p:ext uri="{BB962C8B-B14F-4D97-AF65-F5344CB8AC3E}">
        <p14:creationId xmlns:p14="http://schemas.microsoft.com/office/powerpoint/2010/main" val="384982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71209"/>
            <a:ext cx="10515600" cy="5505754"/>
          </a:xfrm>
        </p:spPr>
        <p:txBody>
          <a:bodyPr/>
          <a:lstStyle/>
          <a:p>
            <a:pPr>
              <a:buNone/>
            </a:pPr>
            <a:r>
              <a:rPr lang="pl-PL" b="1" dirty="0"/>
              <a:t>                     Ocena funkcjonalna dziecka, rodziny i środowiska.</a:t>
            </a:r>
          </a:p>
          <a:p>
            <a:pPr>
              <a:buNone/>
            </a:pPr>
            <a:r>
              <a:rPr lang="pl-PL" dirty="0"/>
              <a:t>Profil funkcjonalny dziecka.</a:t>
            </a:r>
          </a:p>
          <a:p>
            <a:pPr>
              <a:buNone/>
            </a:pPr>
            <a:r>
              <a:rPr lang="pl-PL" dirty="0"/>
              <a:t>Ocena zasobów rodziny.</a:t>
            </a:r>
          </a:p>
          <a:p>
            <a:pPr>
              <a:buNone/>
            </a:pPr>
            <a:r>
              <a:rPr lang="pl-PL" dirty="0" err="1"/>
              <a:t>Ekomapa</a:t>
            </a:r>
            <a:r>
              <a:rPr lang="pl-PL" dirty="0"/>
              <a:t>.</a:t>
            </a:r>
          </a:p>
        </p:txBody>
      </p:sp>
      <p:pic>
        <p:nvPicPr>
          <p:cNvPr id="4" name="Obraz 3" descr="Dostosuj bezpłatne szablony ekomap onlin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246" y="1780161"/>
            <a:ext cx="4705917" cy="48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Etapy konstruowania IPWWR: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Analiza wyników diagnozy oraz określenie obszarów wsparcia i priorytetów. </a:t>
            </a:r>
          </a:p>
          <a:p>
            <a:pPr>
              <a:buNone/>
            </a:pPr>
            <a:r>
              <a:rPr lang="pl-PL" dirty="0"/>
              <a:t>Określenie celów/ konceptualizacja.</a:t>
            </a:r>
          </a:p>
          <a:p>
            <a:pPr>
              <a:buNone/>
            </a:pPr>
            <a:r>
              <a:rPr lang="pl-PL" dirty="0"/>
              <a:t>Określenie warunków realizacji celów.</a:t>
            </a:r>
          </a:p>
          <a:p>
            <a:pPr>
              <a:buNone/>
            </a:pPr>
            <a:r>
              <a:rPr lang="pl-PL" dirty="0"/>
              <a:t> Zaplanowanie ewaluacji.</a:t>
            </a:r>
          </a:p>
        </p:txBody>
      </p:sp>
      <p:pic>
        <p:nvPicPr>
          <p:cNvPr id="4" name="Obraz 3" descr="Ewaluacja zajęć i jej wykorzystanie do rozwoju – przykładowe karty pracy -  LIBRUS Szkoł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185" y="4491988"/>
            <a:ext cx="5760720" cy="157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PROGRAM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-zasady, strategie/sposoby realizacji celów,</a:t>
            </a:r>
          </a:p>
          <a:p>
            <a:pPr>
              <a:buNone/>
            </a:pPr>
            <a:r>
              <a:rPr lang="pl-PL" dirty="0"/>
              <a:t>-osoby współrealizujące,</a:t>
            </a:r>
          </a:p>
          <a:p>
            <a:pPr>
              <a:buNone/>
            </a:pPr>
            <a:r>
              <a:rPr lang="pl-PL" dirty="0"/>
              <a:t>-miejsce i czas realizacji celów,</a:t>
            </a:r>
          </a:p>
          <a:p>
            <a:pPr>
              <a:buNone/>
            </a:pPr>
            <a:r>
              <a:rPr lang="pl-PL" dirty="0"/>
              <a:t>-ważne jest ustalenie tego co rodzina już robi, ewentualnie tego co może zrobić dla osiągnięcia celów planu wczesnego wspomagania rozwoju. najpierw powinna być analiza i zrozumienie pomysłów rodziny, a dopiero później ewentualne ich korygowanie albo proponowanie własnych strategii, które dopełnią działania rodziców podejmowane w sytuacjach naturalnych (Wczesna Interwencja. Praktyki rekomendowane, 2020).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    Wczesne wykrycie zagrożenia niepełnosprawnością.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86774"/>
            <a:ext cx="10515600" cy="4990189"/>
          </a:xfrm>
        </p:spPr>
        <p:txBody>
          <a:bodyPr/>
          <a:lstStyle/>
          <a:p>
            <a:pPr>
              <a:buNone/>
            </a:pPr>
            <a:r>
              <a:rPr lang="pl-PL" dirty="0"/>
              <a:t>    Wypracowanie modelu wsparcia </a:t>
            </a:r>
            <a:r>
              <a:rPr lang="pl-PL" dirty="0" err="1"/>
              <a:t>międzysketorowego</a:t>
            </a:r>
            <a:r>
              <a:rPr lang="pl-PL" dirty="0"/>
              <a:t> na rzecz      </a:t>
            </a:r>
          </a:p>
          <a:p>
            <a:pPr>
              <a:buNone/>
            </a:pPr>
            <a:r>
              <a:rPr lang="pl-PL" dirty="0"/>
              <a:t>     wsparcia dziecka i jego rodziny.</a:t>
            </a:r>
          </a:p>
          <a:p>
            <a:pPr>
              <a:buNone/>
            </a:pPr>
            <a:r>
              <a:rPr lang="pl-PL" dirty="0"/>
              <a:t>     Testowanie narzędzi do diagnozy, badań przesiewowych.</a:t>
            </a:r>
          </a:p>
          <a:p>
            <a:pPr>
              <a:buNone/>
            </a:pPr>
            <a:r>
              <a:rPr lang="pl-PL" dirty="0"/>
              <a:t>     Testowanie platformy.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5" name="Obraz 4" descr="Rodzina jako system. W czym tkwi największa siła rodziny? » Co w głowie m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614" y="3236037"/>
            <a:ext cx="5760720" cy="324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Podziękowanie za pomoc, zrozumienie współpracę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-Wójtom i Burmistrzom za zaufanie i możliwość prowadzenia na ich terenach badań </a:t>
            </a:r>
            <a:r>
              <a:rPr lang="pl-PL" dirty="0" err="1"/>
              <a:t>skriningowych</a:t>
            </a:r>
            <a:r>
              <a:rPr lang="pl-PL" dirty="0"/>
              <a:t> oraz umożliwienie  wypracowania modelu wsparcia,</a:t>
            </a:r>
          </a:p>
          <a:p>
            <a:pPr>
              <a:buNone/>
            </a:pPr>
            <a:r>
              <a:rPr lang="pl-PL" dirty="0"/>
              <a:t>- Paniom </a:t>
            </a:r>
            <a:r>
              <a:rPr lang="pl-PL" dirty="0" err="1"/>
              <a:t>Dyrektor:PP</a:t>
            </a:r>
            <a:r>
              <a:rPr lang="pl-PL" dirty="0"/>
              <a:t> 4 w Pyrzycach , PP3 w Pyrzycach w  oraz ZSP w Okunicy,</a:t>
            </a:r>
          </a:p>
          <a:p>
            <a:pPr>
              <a:buNone/>
            </a:pPr>
            <a:r>
              <a:rPr lang="pl-PL" dirty="0"/>
              <a:t>-Pracownikom OPS w Pyrzycach, Bielicach, Przelewicach, Kozielicach i Lipianach.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C:\Users\Asus\Desktop\słoń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251" y="4435812"/>
            <a:ext cx="3711101" cy="2295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64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1EA1233-4782-4942-BC5B-5360A04A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4209803"/>
          </a:xfrm>
        </p:spPr>
        <p:txBody>
          <a:bodyPr/>
          <a:lstStyle/>
          <a:p>
            <a:pPr>
              <a:buNone/>
            </a:pPr>
            <a:r>
              <a:rPr lang="pl-PL" b="1" dirty="0"/>
              <a:t>    </a:t>
            </a:r>
            <a:r>
              <a:rPr lang="pl-PL" dirty="0"/>
              <a:t>Projekt innowacyjno-wdrożeniowy w zakresie oceny funkcjonalnej polegający na badaniu i opracowaniu modelowych rozwiązań na rzecz świadczonego lokalnie międzysektorowego wsparcia dla dzieci, uczniów i rodzin na podstawie metodyki oceny funkcjonalnej z wykorzystaniem Międzynarodowej Klasyfikacji Funkcjonowania Niepełnosprawności i Zdrowia – ICF.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72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3A50CB3-CC85-470A-A73B-F533A3E3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06" y="452865"/>
            <a:ext cx="10368516" cy="836354"/>
          </a:xfrm>
        </p:spPr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1EA1233-4782-4942-BC5B-5360A04A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06" y="1635620"/>
            <a:ext cx="10003465" cy="4351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/>
              <a:t>   Realizowane przeze mnie  zadanie ma na celu udział w przeprowadzeniu wyznaczonego fragmenty  badań naukowych, na bazie których zostaną opracowane modele rozwiązań, które pozwolą na efektywne zarządzanie lokalnym wsparciem w wymiarze międzysektorowym. </a:t>
            </a:r>
          </a:p>
          <a:p>
            <a:pPr>
              <a:buNone/>
            </a:pPr>
            <a:r>
              <a:rPr lang="pl-PL" dirty="0"/>
              <a:t>   W wyniku realizacji zadania powstaną konkretne narzędzia do wdrażania ww. celów oraz przygotowania kadr w tym zakresie. Wypracowane modele są sprawdzane w między innymi w naszym powiecie. </a:t>
            </a:r>
          </a:p>
          <a:p>
            <a:pPr>
              <a:buNone/>
            </a:pPr>
            <a:r>
              <a:rPr lang="pl-PL" dirty="0"/>
              <a:t>    Efektywność przygotowanych modeli oraz samego ich wdrażania będzie również poddawana badaniu naukowemu. </a:t>
            </a:r>
          </a:p>
          <a:p>
            <a:pPr>
              <a:buNone/>
            </a:pPr>
            <a:r>
              <a:rPr lang="pl-PL" dirty="0"/>
              <a:t>   Całość procesu badawczego jest poddawana ewaluacji. </a:t>
            </a:r>
          </a:p>
        </p:txBody>
      </p:sp>
    </p:spTree>
    <p:extLst>
      <p:ext uri="{BB962C8B-B14F-4D97-AF65-F5344CB8AC3E}">
        <p14:creationId xmlns:p14="http://schemas.microsoft.com/office/powerpoint/2010/main" val="406834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61EA1233-4782-4942-BC5B-5360A04A1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044" y="428017"/>
            <a:ext cx="9015741" cy="5589457"/>
          </a:xfrm>
        </p:spPr>
        <p:txBody>
          <a:bodyPr/>
          <a:lstStyle/>
          <a:p>
            <a:pPr>
              <a:buNone/>
            </a:pPr>
            <a:r>
              <a:rPr lang="pl-PL" dirty="0"/>
              <a:t>I ETAP- okres przygotowawczy/ organizacyjny</a:t>
            </a:r>
          </a:p>
          <a:p>
            <a:pPr marL="514350" indent="-514350">
              <a:buAutoNum type="arabicPeriod"/>
            </a:pPr>
            <a:r>
              <a:rPr lang="pl-PL" dirty="0"/>
              <a:t>Nawiązaliśmy współpracę z organami prowadzącymi placówki oświatowe ( przedszkola) w Powiecie Pyrzyckim.</a:t>
            </a:r>
          </a:p>
          <a:p>
            <a:pPr marL="514350" indent="-514350">
              <a:buAutoNum type="arabicPeriod"/>
            </a:pPr>
            <a:r>
              <a:rPr lang="pl-PL" dirty="0"/>
              <a:t>Wyłoniliśmy osoby które przeprowadzą badania </a:t>
            </a:r>
            <a:r>
              <a:rPr lang="pl-PL" dirty="0" err="1"/>
              <a:t>skriningowe</a:t>
            </a:r>
            <a:r>
              <a:rPr lang="pl-PL" dirty="0"/>
              <a:t> na terenie Powiatu Pyrzyckiego w gminach: Pyrzyce, Przelewice, Kozielice, Bielice,  Lipiany.</a:t>
            </a:r>
          </a:p>
          <a:p>
            <a:pPr marL="514350" indent="-514350">
              <a:buAutoNum type="arabicPeriod"/>
            </a:pPr>
            <a:r>
              <a:rPr lang="pl-PL" dirty="0"/>
              <a:t>Do współpracy z badaniach </a:t>
            </a:r>
            <a:r>
              <a:rPr lang="pl-PL" dirty="0" err="1"/>
              <a:t>skriningowych</a:t>
            </a:r>
            <a:r>
              <a:rPr lang="pl-PL" dirty="0"/>
              <a:t> zgłosili się Dyrektorzy Przedszkoli w Pyrzycach oraz pracownicy Ośrodków Pomocy Społecznej. </a:t>
            </a:r>
          </a:p>
        </p:txBody>
      </p:sp>
    </p:spTree>
    <p:extLst>
      <p:ext uri="{BB962C8B-B14F-4D97-AF65-F5344CB8AC3E}">
        <p14:creationId xmlns:p14="http://schemas.microsoft.com/office/powerpoint/2010/main" val="13722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 Etap -badania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/>
              <a:t>Wybrani pracownicy w/</a:t>
            </a:r>
            <a:r>
              <a:rPr lang="pl-PL" dirty="0" err="1"/>
              <a:t>w</a:t>
            </a:r>
            <a:r>
              <a:rPr lang="pl-PL" dirty="0"/>
              <a:t> instytucji pozyskiwali  zgody rodziców i dane dotyczące dzieci w  wieku od 0,6 miesięcy do 6 roku życia.</a:t>
            </a:r>
          </a:p>
          <a:p>
            <a:pPr marL="514350" indent="-514350">
              <a:buNone/>
            </a:pPr>
            <a:r>
              <a:rPr lang="pl-PL" dirty="0"/>
              <a:t>2. Badania </a:t>
            </a:r>
            <a:r>
              <a:rPr lang="pl-PL" dirty="0" err="1"/>
              <a:t>skriningowe</a:t>
            </a:r>
            <a:r>
              <a:rPr lang="pl-PL" dirty="0"/>
              <a:t> na platformie. </a:t>
            </a:r>
          </a:p>
          <a:p>
            <a:pPr marL="514350" indent="-514350">
              <a:buNone/>
            </a:pPr>
            <a:r>
              <a:rPr lang="pl-PL" dirty="0"/>
              <a:t>3. Testowanie narzędzi badawczych dla przedziałów wiekowych:</a:t>
            </a:r>
          </a:p>
          <a:p>
            <a:pPr marL="514350" indent="-514350">
              <a:buNone/>
            </a:pPr>
            <a:r>
              <a:rPr lang="pl-PL" dirty="0"/>
              <a:t>6-8 </a:t>
            </a:r>
            <a:r>
              <a:rPr lang="pl-PL" dirty="0" err="1"/>
              <a:t>m-cy</a:t>
            </a:r>
            <a:r>
              <a:rPr lang="pl-PL" dirty="0"/>
              <a:t>, 12-14 </a:t>
            </a:r>
            <a:r>
              <a:rPr lang="pl-PL" dirty="0" err="1"/>
              <a:t>m-cy</a:t>
            </a:r>
            <a:r>
              <a:rPr lang="pl-PL" dirty="0"/>
              <a:t>, 18-20 </a:t>
            </a:r>
            <a:r>
              <a:rPr lang="pl-PL" dirty="0" err="1"/>
              <a:t>m-cy</a:t>
            </a:r>
            <a:r>
              <a:rPr lang="pl-PL" dirty="0"/>
              <a:t>, 24-26 </a:t>
            </a:r>
            <a:r>
              <a:rPr lang="pl-PL" dirty="0" err="1"/>
              <a:t>m-cy</a:t>
            </a:r>
            <a:r>
              <a:rPr lang="pl-PL" dirty="0"/>
              <a:t>, 30-32 m-ce, 3l., 4l.,5l.,6.</a:t>
            </a:r>
          </a:p>
          <a:p>
            <a:pPr marL="514350" indent="-514350">
              <a:buNone/>
            </a:pPr>
            <a:r>
              <a:rPr lang="pl-PL" dirty="0"/>
              <a:t>Łącznie przebadano narzędziem 400 dzieci z powiatu pyrzyckiego.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47472"/>
            <a:ext cx="10515600" cy="5729491"/>
          </a:xfrm>
        </p:spPr>
        <p:txBody>
          <a:bodyPr/>
          <a:lstStyle/>
          <a:p>
            <a:pPr>
              <a:buNone/>
            </a:pPr>
            <a:r>
              <a:rPr lang="pl-PL" dirty="0"/>
              <a:t>   Narzędzie badawcze opracowali specjaliści poszczególnych dziedzin nauki z uwzględnieniem  Międzynarodowej Klasyfikacji  Niepełnosprawności ICF. Wzięto pod uwagę wszystkie obszary rozwojowe oraz kamienie milowe w poszczególnych przedziałach wiekowych. </a:t>
            </a:r>
          </a:p>
          <a:p>
            <a:pPr>
              <a:buNone/>
            </a:pPr>
            <a:r>
              <a:rPr lang="pl-PL" dirty="0"/>
              <a:t>  Narzędzia zostały umieszczone na platformie, którą podczas badań badacze testowali.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Techniki badawcze | pracemagisterskie - piszemy jak pisać prace magistersk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254" y="3372486"/>
            <a:ext cx="2354580" cy="19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 </a:t>
            </a:r>
            <a:r>
              <a:rPr lang="pl-PL" sz="2700" b="1" dirty="0"/>
              <a:t>ICF (Międzynarodowa Klasyfikacja Funkcjonowania Niepełnosprawności i                Zdrowia, WHO 2001).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• Funkcje i struktury ciała ludzkiego – poszczególne części ciała oraz ich funkcjonowanie. Obszar ten dotyczy np. jakości snu, sprawności wzroku, funkcji oddychania itp. </a:t>
            </a:r>
          </a:p>
          <a:p>
            <a:pPr>
              <a:buNone/>
            </a:pPr>
            <a:r>
              <a:rPr lang="pl-PL" dirty="0"/>
              <a:t>• Aktywność –funkcjonowanie osoby, w jakim zakresie jest ona samodzielna podczas wykonywania różnych czynności (poruszania się, jedzenia, komunikowania się z innymi itp.) </a:t>
            </a:r>
          </a:p>
          <a:p>
            <a:pPr>
              <a:buNone/>
            </a:pPr>
            <a:r>
              <a:rPr lang="pl-PL" dirty="0"/>
              <a:t>• Uczestniczenie – udział w różnych sytuacjach życiowych, zarówno indywidualnie, jak i grupowo, np. udział w wydarzeniach kulturalnych, chodzenie do szkoły, udział w wydarzeniach sportowych.</a:t>
            </a:r>
          </a:p>
          <a:p>
            <a:pPr>
              <a:buNone/>
            </a:pPr>
            <a:r>
              <a:rPr lang="pl-PL" dirty="0"/>
              <a:t> • Czynniki środowiskowe – warunki środowiskowe, w tym społeczne, w jakich osoba żyje zarówno bariery, jak i udogodnienia np. sprzęt, którego osoba używa na co dzień, świadczenia, z jakich korzysta. </a:t>
            </a:r>
          </a:p>
          <a:p>
            <a:pPr>
              <a:buNone/>
            </a:pPr>
            <a:r>
              <a:rPr lang="pl-PL" dirty="0"/>
              <a:t>• Czynniki osobowe – wiek, płeć, status materialny, miejsce zamieszkania, wykształcenie, upodobania, wszystko to, co opisuje daną osobę.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43583"/>
            <a:ext cx="10515600" cy="52333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    ICF absolutnie nie marginalizuje kwestii zdrowia fizycznego, wskazuje na to, że samo zdrowie fizyczne ( funkcje i struktury ciała) stanowi zaledwie 1/5 tego, co składa się na dobrostan osoby. </a:t>
            </a:r>
          </a:p>
          <a:p>
            <a:pPr>
              <a:buNone/>
            </a:pPr>
            <a:r>
              <a:rPr lang="pl-PL" dirty="0"/>
              <a:t>• ICF jest klasyfikacją dla każdego; każdy z nas może opisać siebie używając klasyfikacji, a język który został w niej użyty nikogo nie stygmatyzuje i jest całkowicie zrozumiały nie tylko dla profesjonalistów, ale także dla rodzin. </a:t>
            </a:r>
          </a:p>
          <a:p>
            <a:pPr>
              <a:buNone/>
            </a:pPr>
            <a:r>
              <a:rPr lang="pl-PL" dirty="0"/>
              <a:t>• ICF jest podejściem holistycznym, nie pomija żadnego obszaru ludzkiego życia. </a:t>
            </a:r>
          </a:p>
          <a:p>
            <a:pPr>
              <a:buNone/>
            </a:pPr>
            <a:r>
              <a:rPr lang="pl-PL" dirty="0"/>
              <a:t>• Klasyfikacja pokazuje, że wszystkie obszary naszego życia są ze sobą ściśle powiązane. </a:t>
            </a:r>
          </a:p>
          <a:p>
            <a:pPr>
              <a:buNone/>
            </a:pPr>
            <a:r>
              <a:rPr lang="pl-PL" dirty="0"/>
              <a:t>• ICF zachęca nas do pracy w zespołach </a:t>
            </a:r>
            <a:r>
              <a:rPr lang="pl-PL" dirty="0" err="1"/>
              <a:t>transdyscyplinarnych</a:t>
            </a:r>
            <a:r>
              <a:rPr lang="pl-PL" dirty="0"/>
              <a:t>.</a:t>
            </a:r>
          </a:p>
          <a:p>
            <a:pPr>
              <a:buNone/>
            </a:pPr>
            <a:r>
              <a:rPr lang="pl-PL" dirty="0"/>
              <a:t> • ICF odwraca naszą uwagę od deficytów i braków i zwraca ją ku zasobom. Nie mówimy o tym, czego dziecko nie potrafi zrobić, tylko co potrafi. Używając klasyfikacji nie mówimy, dziecko nie komunikuje się werbalnie. Mówimy, dziecko komunikuje się przy pomocy gestów i prostych wokalizacji.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2" id="{84BCCF22-579A-445A-85F1-1E4A3C8FAD39}" vid="{DD999FC9-0B50-4E04-81B0-A036EB5831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Prezentacja2</Template>
  <TotalTime>94</TotalTime>
  <Words>1276</Words>
  <Application>Microsoft Office PowerPoint</Application>
  <PresentationFormat>Panoramiczny</PresentationFormat>
  <Paragraphs>112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POWIAT PYRZYCKI</vt:lpstr>
      <vt:lpstr>Wczesne wspomaganie rozwoju</vt:lpstr>
      <vt:lpstr>Prezentacja programu PowerPoint</vt:lpstr>
      <vt:lpstr>Prezentacja programu PowerPoint</vt:lpstr>
      <vt:lpstr>Prezentacja programu PowerPoint</vt:lpstr>
      <vt:lpstr>II Etap -badania</vt:lpstr>
      <vt:lpstr>Prezentacja programu PowerPoint</vt:lpstr>
      <vt:lpstr> ICF (Międzynarodowa Klasyfikacja Funkcjonowania Niepełnosprawności i                Zdrowia, WHO 2001).</vt:lpstr>
      <vt:lpstr>Prezentacja programu PowerPoint</vt:lpstr>
      <vt:lpstr>III Etap </vt:lpstr>
      <vt:lpstr>Prezentacja programu PowerPoint</vt:lpstr>
      <vt:lpstr>                Zadania wobec rodziny i dziecka w modelu WWR.</vt:lpstr>
      <vt:lpstr>Prezentacja programu PowerPoint</vt:lpstr>
      <vt:lpstr>Zakres wsparcia</vt:lpstr>
      <vt:lpstr>Rodzina</vt:lpstr>
      <vt:lpstr>                              Środowisko</vt:lpstr>
      <vt:lpstr>                    Wsparcie diagnostyczne</vt:lpstr>
      <vt:lpstr>                      Wsparcie terapeutyczne</vt:lpstr>
      <vt:lpstr>                        Wsparcie środowiskowe </vt:lpstr>
      <vt:lpstr>Prezentacja programu PowerPoint</vt:lpstr>
      <vt:lpstr>Etapy konstruowania IPWWR:</vt:lpstr>
      <vt:lpstr>PROGRAM</vt:lpstr>
      <vt:lpstr>    Wczesne wykrycie zagrożenia niepełnosprawnością. </vt:lpstr>
      <vt:lpstr>Podziękowanie za pomoc, zrozumienie współpracę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Wioletta Leśniewska</cp:lastModifiedBy>
  <cp:revision>13</cp:revision>
  <dcterms:created xsi:type="dcterms:W3CDTF">2023-02-15T13:40:51Z</dcterms:created>
  <dcterms:modified xsi:type="dcterms:W3CDTF">2023-05-11T08:13:22Z</dcterms:modified>
</cp:coreProperties>
</file>