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LnVTWbNeq5m698Ijgy47is3Yp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459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dirty="0"/>
              <a:t>Powierzchnia powiatu powiększona o 278 km2 wód </a:t>
            </a: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869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dlet.com/mborzyszkowska73/wczesne-wspomaganie-rozwoju-93ykvl3l0o9npr9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b="1" dirty="0">
                <a:solidFill>
                  <a:srgbClr val="002060"/>
                </a:solidFill>
              </a:rPr>
              <a:t>MODEL WSPARCIA MIĘDZYSEKTOROWEGO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W POWIECIE PUCKIM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4536" y="4798329"/>
            <a:ext cx="5857611" cy="1356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305306" y="452865"/>
            <a:ext cx="10368516" cy="8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l-PL">
                <a:solidFill>
                  <a:schemeClr val="lt1"/>
                </a:solidFill>
              </a:rPr>
              <a:t>II</a:t>
            </a:r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305306" y="595618"/>
            <a:ext cx="10003465" cy="539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dirty="0"/>
              <a:t>Etap VI. Praca w modelu – testowanie przyjętych rozwiązań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2400" b="1" dirty="0"/>
              <a:t>Model 2. WWR </a:t>
            </a:r>
            <a:endParaRPr sz="24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 sz="2000" b="1" dirty="0"/>
              <a:t> Przygotowanie  planu wsparcia międzysektorowego dla 10 rodzin z powiatu, analiza potrzeb, priorytety, wdrożenie działań wspierających.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 sz="1400" b="1" dirty="0"/>
              <a:t>Pomocą objęto 10 dzieci ( rodzin środowisk) w wieku 14 miesięcy- 6 lat.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1" u="sng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 sz="2000" b="1" u="sng" dirty="0"/>
              <a:t>Pierwsze wnioski/ dobre praktyki: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 sz="2000" b="1" dirty="0"/>
              <a:t>1/ nawiązanie/ odtworzenie współpracy z placówkami medycznymi umożliwia wczesną reakcję w zakresie </a:t>
            </a:r>
            <a:r>
              <a:rPr lang="pl-PL" sz="2000" b="1" dirty="0" err="1"/>
              <a:t>wwr</a:t>
            </a:r>
            <a:endParaRPr sz="20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 sz="2000" b="1" dirty="0"/>
              <a:t>2/ </a:t>
            </a:r>
            <a:r>
              <a:rPr lang="pl-PL" sz="2000" dirty="0"/>
              <a:t>powołanie Zespołu ds. Koordynacji Współpracy Międzyinstytucjonalnej daje szansę na lepsze wsparcie dziecka/rodziny/środowiska w oparciu o zasoby lokalne</a:t>
            </a:r>
            <a:endParaRPr sz="20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 sz="2000" b="1" dirty="0"/>
              <a:t>3/ utworzona lokalna sieć specjalistów daje większe możliwości kompatybilnych działań wspierających z zakresu </a:t>
            </a:r>
            <a:r>
              <a:rPr lang="pl-PL" sz="2000" b="1" dirty="0" err="1"/>
              <a:t>wwr</a:t>
            </a:r>
            <a:r>
              <a:rPr lang="pl-PL" sz="2000" b="1" dirty="0"/>
              <a:t>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305306" y="452865"/>
            <a:ext cx="10368516" cy="8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l-PL">
                <a:solidFill>
                  <a:schemeClr val="lt1"/>
                </a:solidFill>
              </a:rPr>
              <a:t>II</a:t>
            </a:r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246718" y="203732"/>
            <a:ext cx="10212900" cy="57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11200" b="1"/>
              <a:t>Etap VI. Praca w modelu – testowanie przyjętych rozwiązań</a:t>
            </a:r>
            <a:endParaRPr sz="80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b="1"/>
              <a:t>Model 3. Uczeń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400" b="1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b="1"/>
              <a:t>1. Diagnoza potrzeb ucznia z trudnościami – realizacja badań skriningowych ( I i II etap badań).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b="1"/>
              <a:t>2. Analiza potrzeb w zakresie wsparcia ucznia w oparciu o I i II etap badań (na podstawie narzędzi badawczych - wygenerowanie mocnych i słabych stron).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b="1"/>
              <a:t>3. Powołanie i spotkania z zespołami i rodzicami w celu zebrania informacji na temat funkcjonowania uczniów w rodzinie i klasie/szkole oraz przedyskutowanie propozycji wsparcia w różnych sektorach.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b="1"/>
              <a:t>4. Przygotowanie planu wsparcia międzysektorowego dla 10 uczniów z powiatu: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7200" b="1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pl-PL" sz="7200">
                <a:latin typeface="Times New Roman"/>
                <a:ea typeface="Times New Roman"/>
                <a:cs typeface="Times New Roman"/>
                <a:sym typeface="Times New Roman"/>
              </a:rPr>
              <a:t>        a/ </a:t>
            </a:r>
            <a:r>
              <a:rPr lang="pl-PL" sz="7200"/>
              <a:t>określenie potrzeb ucznia i rodziny w zakresie  wsparcia (rzeczowego, osobowego, 	              informacyjnego);</a:t>
            </a:r>
            <a:endParaRPr sz="72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/>
              <a:t>	b/ charakterystyka istniejącej ścieżki wsparcia w tym opis funkcjonujących już form wsparcia                   	w szkole i poza szkołą;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/>
              <a:t>	c/ analiza posiadanej przez ucznia dokumentacji;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/>
              <a:t>	d/ analiza środowiska rodzinnego;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/>
              <a:t>	e/ określenie możliwości udzielenia form wsparcia z  zasobów powiatowych;  </a:t>
            </a:r>
            <a:endParaRPr sz="7200" i="0" u="none" strike="noStrike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i="0" u="none" strike="noStrike"/>
              <a:t>	f/ tworzenie Indywidualnego Planu Edukacyjnego, Protokołu Szkolnej Oceny Funkcjonalnej oraz 	Planu Wspierania Ucznia i Rodziny;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/>
              <a:t>	g/ wdrożenie i monitorowanie działań wspierających. </a:t>
            </a:r>
            <a:endParaRPr sz="7200" i="0" u="none" strike="noStrike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/>
              <a:t>	</a:t>
            </a:r>
            <a:endParaRPr sz="7200" i="0" u="none" strike="noStrike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400" i="0" u="none" strike="noStrike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400" i="0" u="none" strike="noStrike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228600" lvl="0" indent="-190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pl-PL" sz="1800" b="0" i="0" u="none" strike="noStrike">
                <a:solidFill>
                  <a:srgbClr val="000000"/>
                </a:solidFill>
              </a:rPr>
              <a:t> </a:t>
            </a: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305306" y="452865"/>
            <a:ext cx="10368516" cy="8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l-PL">
                <a:solidFill>
                  <a:schemeClr val="lt1"/>
                </a:solidFill>
              </a:rPr>
              <a:t>II</a:t>
            </a:r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243656" y="225742"/>
            <a:ext cx="10003500" cy="54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782"/>
              <a:buNone/>
            </a:pPr>
            <a:r>
              <a:rPr lang="pl-PL" sz="9200" b="1"/>
              <a:t>Etap VI. </a:t>
            </a:r>
            <a:r>
              <a:rPr lang="pl-PL" sz="9200" b="1">
                <a:latin typeface="Arial"/>
                <a:ea typeface="Arial"/>
                <a:cs typeface="Arial"/>
                <a:sym typeface="Arial"/>
              </a:rPr>
              <a:t>Praca w modelu – testowanie przyjętych rozwiązań</a:t>
            </a:r>
            <a:endParaRPr sz="8800"/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</a:pPr>
            <a:endParaRPr sz="7800" b="1"/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</a:pPr>
            <a:r>
              <a:rPr lang="pl-PL" sz="7800" b="1"/>
              <a:t>Model 4. Uczeń</a:t>
            </a:r>
            <a:endParaRPr sz="7800" b="1"/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</a:pPr>
            <a:endParaRPr sz="7800" b="1"/>
          </a:p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</a:pPr>
            <a:r>
              <a:rPr lang="pl-PL" sz="7668" b="1"/>
              <a:t>Wnioski/ dobre praktyki</a:t>
            </a:r>
            <a:endParaRPr sz="8668"/>
          </a:p>
          <a:p>
            <a:pPr marL="34290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AutoNum type="arabicPeriod"/>
            </a:pPr>
            <a:r>
              <a:rPr lang="pl-PL" sz="7668"/>
              <a:t>Wymiana doświadczeń, informacji w ramach sieci oligofrenopedagogów oraz baza dostępności do specjalistów możliwością szybszego i większego wsparcia ucznia w szkole i środowisku pozaszkolnym. </a:t>
            </a:r>
            <a:endParaRPr sz="7668"/>
          </a:p>
          <a:p>
            <a:pPr marL="34290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AutoNum type="arabicPeriod"/>
            </a:pPr>
            <a:r>
              <a:rPr lang="pl-PL" sz="7668"/>
              <a:t>Niezbędne jest tworzenie nowych rozwiązań na potrzeby uczniów, rodziny i szkół.</a:t>
            </a:r>
            <a:endParaRPr sz="7668"/>
          </a:p>
          <a:p>
            <a:pPr marL="34290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AutoNum type="arabicPeriod"/>
            </a:pPr>
            <a:r>
              <a:rPr lang="pl-PL" sz="7668"/>
              <a:t>Zespół do spraw Koordynacji Współpracy Międzysektorowej daje możliwości na lepsze, właściwe wsparcie ucznia oraz rodziny.</a:t>
            </a:r>
            <a:endParaRPr sz="7668"/>
          </a:p>
          <a:p>
            <a:pPr marL="34290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AutoNum type="arabicPeriod"/>
            </a:pPr>
            <a:r>
              <a:rPr lang="pl-PL" sz="7668"/>
              <a:t>Konieczne jest nawiązanie kontaktów i współpracy pomiędzy instytucjami wspierającymi ucznia/rodzinę z różnych sektorów, zwłaszcza ze służbą zdrowia.</a:t>
            </a:r>
            <a:endParaRPr sz="7668"/>
          </a:p>
          <a:p>
            <a:pPr marL="34290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AutoNum type="arabicPeriod"/>
            </a:pPr>
            <a:r>
              <a:rPr lang="pl-PL" sz="7668"/>
              <a:t>Potrzeba wymiany doświadczeń pomiędzy rodzicami zaangażowanymi w projekt – docelowo tworzenie grup wsparcia rodziców.</a:t>
            </a:r>
            <a:endParaRPr sz="7668"/>
          </a:p>
          <a:p>
            <a:pPr marL="34290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ct val="100000"/>
              <a:buAutoNum type="arabicPeriod"/>
            </a:pPr>
            <a:r>
              <a:rPr lang="pl-PL" sz="7668"/>
              <a:t>Rodzice uczniów starszych (na etapie szkoły ponadpodstawowej) w związku wyczerpaniem możliwości wsparcia dziecka na wczesnym etapie nie wykazują już potrzeby wsparcia rodziny </a:t>
            </a:r>
            <a:br>
              <a:rPr lang="pl-PL" sz="7668"/>
            </a:br>
            <a:r>
              <a:rPr lang="pl-PL" sz="7668"/>
              <a:t>w innych sektorach niż edukacja.</a:t>
            </a:r>
            <a:endParaRPr sz="7668"/>
          </a:p>
          <a:p>
            <a:pPr marL="77152" lvl="0" indent="-77152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50"/>
              <a:buChar char="•"/>
            </a:pPr>
            <a:r>
              <a:rPr lang="pl-PL" sz="7668" b="1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GRUPA </a:t>
            </a:r>
            <a:r>
              <a:rPr lang="pl-PL" sz="1800" b="1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UCZNIÓW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77152" lvl="0" indent="-77152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pl-PL" sz="1800" b="1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SZKOŁA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77152" lvl="0" indent="-77152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pl-PL" sz="1800" b="1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RODZINA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77152" lvl="0" indent="-77152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pl-PL" sz="1800" b="1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GRUPA UCZNIÓW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77152" lvl="0" indent="-77152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pl-PL" sz="1800" b="1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SZKOŁA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77152" lvl="0" indent="-77152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pl-PL" sz="1800" b="1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RODZINA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77152" lvl="0" indent="-77152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pl-PL" sz="1800" b="1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GRUPA UCZNIÓW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77152" lvl="0" indent="-77152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pl-PL" sz="1800" b="1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SZKOŁA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77152" lvl="0" indent="-77152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pl-PL" sz="1800" b="1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RODZINA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/>
          <p:nvPr/>
        </p:nvSpPr>
        <p:spPr>
          <a:xfrm>
            <a:off x="2024025" y="714347"/>
            <a:ext cx="9287100" cy="4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873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 startAt="7"/>
            </a:pPr>
            <a:r>
              <a:rPr lang="pl-PL" sz="21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Większość rodzin wykazuje potrzebę doposażenia ich dziecka w szkole w: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1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specjalistyczne pomoce dydaktyczne, 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1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prosty sprzęt rehabilitacyjny, np. wkładki ortopedyczne;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1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sprzęty multimedialne, a także</a:t>
            </a:r>
            <a:r>
              <a:rPr lang="pl-P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1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</a:t>
            </a:r>
            <a:r>
              <a:rPr lang="pl-P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objęcia</a:t>
            </a:r>
            <a:r>
              <a:rPr lang="pl-PL" sz="21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zajęciami rewalidacyjnymi;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735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 startAt="8"/>
            </a:pPr>
            <a:r>
              <a:rPr lang="pl-PL" sz="21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Uczniowie szkół ponadpodstawowych często nie oczekują indywidualnego wsparcia lecz pracy z całym zespołem klasowym aby przestać być wyobcowan</a:t>
            </a:r>
            <a:r>
              <a:rPr lang="pl-P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ą</a:t>
            </a:r>
            <a:r>
              <a:rPr lang="pl-PL" sz="21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jednostką;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735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 startAt="8"/>
            </a:pPr>
            <a:r>
              <a:rPr lang="pl-PL" sz="21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Nauczyciele odczuwają niedosyt specjalistycznych, konkretnych szkoleń związanych ze specjalnymi potrzebami uczniów.</a:t>
            </a:r>
            <a:endParaRPr sz="21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FF284A0-CC92-9C47-191D-D9144A5310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42" t="5874" r="30000" b="4602"/>
          <a:stretch/>
        </p:blipFill>
        <p:spPr>
          <a:xfrm>
            <a:off x="4114799" y="0"/>
            <a:ext cx="4615543" cy="61395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7876" y="481164"/>
            <a:ext cx="4866137" cy="112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1591112" y="2114026"/>
            <a:ext cx="9144000" cy="81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l-PL" b="1" dirty="0"/>
              <a:t>Etapy wdrażania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696286" y="2931121"/>
            <a:ext cx="10410738" cy="30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4800" b="1"/>
              <a:t>modelowego wsparcia międzysektorowego na rzecz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4800" b="1"/>
              <a:t> zintegrowania działań wokół dzieci, uczniów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4800" b="1"/>
              <a:t> i rodzin zamieszkałych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4800" b="1"/>
              <a:t>w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4800" b="1"/>
              <a:t> Powiecie Puckim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l-PL">
                <a:solidFill>
                  <a:schemeClr val="lt1"/>
                </a:solidFill>
              </a:rPr>
              <a:t>II1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3E35D28-2043-50B8-6E40-318030D334D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359229"/>
            <a:ext cx="2458583" cy="5509759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ETAP I. „ZEROWY”</a:t>
            </a:r>
          </a:p>
          <a:p>
            <a:r>
              <a:rPr lang="pl-PL" dirty="0">
                <a:solidFill>
                  <a:srgbClr val="002060"/>
                </a:solidFill>
              </a:rPr>
              <a:t>Podpisanie umowy </a:t>
            </a:r>
          </a:p>
          <a:p>
            <a:r>
              <a:rPr lang="pl-PL" dirty="0">
                <a:solidFill>
                  <a:srgbClr val="002060"/>
                </a:solidFill>
              </a:rPr>
              <a:t>o współpracy</a:t>
            </a:r>
          </a:p>
          <a:p>
            <a:r>
              <a:rPr lang="pl-PL" dirty="0">
                <a:solidFill>
                  <a:srgbClr val="002060"/>
                </a:solidFill>
              </a:rPr>
              <a:t> 30 września 2022 r. </a:t>
            </a:r>
          </a:p>
          <a:p>
            <a:r>
              <a:rPr lang="pl-PL" dirty="0">
                <a:solidFill>
                  <a:srgbClr val="002060"/>
                </a:solidFill>
              </a:rPr>
              <a:t>Udział w spotkaniach informacyjnych</a:t>
            </a:r>
          </a:p>
          <a:p>
            <a:r>
              <a:rPr lang="pl-PL" dirty="0">
                <a:solidFill>
                  <a:srgbClr val="002060"/>
                </a:solidFill>
              </a:rPr>
              <a:t>/szkoleniach;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82FE4E-5F50-CCD9-384C-F9C5E3D90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241" y="793"/>
            <a:ext cx="8562588" cy="62266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368516" cy="8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l-PL">
                <a:solidFill>
                  <a:schemeClr val="lt1"/>
                </a:solidFill>
              </a:rPr>
              <a:t>II1</a:t>
            </a: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838200" y="595618"/>
            <a:ext cx="10515600" cy="407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b="1" dirty="0"/>
              <a:t>ETAP II. PRZYGOTOWANIE DO REALIZACJI ZADAŃ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l-PL" sz="1800" b="1" dirty="0"/>
              <a:t>wyznaczenie osób i jednostek odpowiedzialnych za wdrożenie;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l-PL" sz="1800" dirty="0"/>
              <a:t>Instytucja Koordynująca – SOSW – Uchwała Zarządu Powiatu Puckiego z dn. 17.10.2022 r.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l-PL" sz="1800" dirty="0"/>
              <a:t>Koordynator WMW – naczelnik wydziału edukacji w Starostwie Powiatowym w Pucku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l-PL" sz="1800" dirty="0"/>
              <a:t>Koordynator IK – dyrektor SOSW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l-PL" sz="1800" dirty="0"/>
              <a:t>Koordynator BWWR – specjalista z PPP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l-PL" sz="1800" dirty="0"/>
              <a:t>Koordynator BU – specjalista z SOSW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l-PL" sz="2000" b="1" dirty="0"/>
              <a:t>powołanie Powiatowego Zespołu Koordynacji Zasobów </a:t>
            </a: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368516" cy="8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l-PL">
                <a:solidFill>
                  <a:schemeClr val="lt1"/>
                </a:solidFill>
              </a:rPr>
              <a:t>II1</a:t>
            </a: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838200" y="595618"/>
            <a:ext cx="10515600" cy="407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b="1"/>
              <a:t>ETAP III. Identyfikacja i utworzenie sieci współpracy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l-PL" sz="2400"/>
              <a:t>spotkania inicjujące współpracę;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/>
              <a:t> z dyrektorami i pedagogami ze szkół i przedszkoli;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l-PL" sz="2400"/>
              <a:t> z dyrektorami PP-P, PCPR, Przychodni, Szpitala;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pl-PL" sz="2400"/>
              <a:t> ustalenie zasad współpracy w ramach sieci, identyfikacja i ocena ryzyk związanych ze współpracą;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pl-PL" b="1"/>
              <a:t> </a:t>
            </a:r>
            <a:r>
              <a:rPr lang="pl-PL" sz="2600" b="1"/>
              <a:t>powołanie Zespołu ds. Koordynacji Współpracy Międzyinstytucjonalnej: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pl-PL" sz="2600" b="1"/>
              <a:t>PPP, SOSW, Szpital Pucki, PCPR;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305306" y="452865"/>
            <a:ext cx="10368516" cy="8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l-PL">
                <a:solidFill>
                  <a:schemeClr val="lt1"/>
                </a:solidFill>
              </a:rPr>
              <a:t>II</a:t>
            </a: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305306" y="595618"/>
            <a:ext cx="10003465" cy="539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b="1" dirty="0">
                <a:latin typeface="Arial"/>
                <a:ea typeface="Arial"/>
                <a:cs typeface="Arial"/>
                <a:sym typeface="Arial"/>
              </a:rPr>
              <a:t>Etap IV. Rozpoznanie potrzeb i diagnoza obszaru realizacji zadań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l-PL" sz="2000" dirty="0"/>
              <a:t>wstępna ocena potrzeb lokalnych;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l-PL" sz="2000" dirty="0"/>
              <a:t>analiza dokumentów strategicznych; </a:t>
            </a:r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r>
              <a:rPr lang="pl-PL" sz="2000" dirty="0"/>
              <a:t>Strategia Rozwoju Ziemi Puckiej na lata 2016 -2026, </a:t>
            </a:r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r>
              <a:rPr lang="pl-PL" sz="2000" dirty="0"/>
              <a:t>Powiatowa Strategia Rozwiązywania Problemów Społecznych na lata 2016 – 2025,</a:t>
            </a:r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r>
              <a:rPr lang="pl-PL" sz="2000" dirty="0"/>
              <a:t> Powiatowy Program Ochrony Zdrowia Psychicznego; </a:t>
            </a:r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r>
              <a:rPr lang="pl-PL" sz="2000" dirty="0"/>
              <a:t>Powiatowa Strategia Rozwiązywania Problemów Społecznych na lata 2016 – 2025</a:t>
            </a:r>
          </a:p>
          <a:p>
            <a:pPr marL="34290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ü"/>
            </a:pPr>
            <a:r>
              <a:rPr lang="pl-PL" sz="2000" dirty="0"/>
              <a:t>Powiatowy Program Działań na rzecz osób niepełnosprawnych na lata 2016 - 2025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l-PL" sz="2000" dirty="0"/>
              <a:t>ocena zasobów, w tym podmiotów współpracy; opracowanie raportu badania zasobów ;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l-PL" sz="2000" dirty="0"/>
              <a:t>rozpoznawanie gotowości współpracy;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305306" y="452865"/>
            <a:ext cx="10368516" cy="8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l-PL">
                <a:solidFill>
                  <a:schemeClr val="lt1"/>
                </a:solidFill>
              </a:rPr>
              <a:t>II</a:t>
            </a:r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305306" y="595618"/>
            <a:ext cx="10003465" cy="539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b="1" dirty="0"/>
              <a:t>Etap V. Lokalne zasoby w sieci współpracy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dirty="0"/>
              <a:t>• </a:t>
            </a:r>
            <a:r>
              <a:rPr lang="pl-PL" sz="2400" dirty="0"/>
              <a:t>inwentaryzacja zasobów i potrzeb lokalnych instytucji wsparcia;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 dirty="0"/>
              <a:t>• alternatywy wsparcia w obszarach niezaspokojonych potrzeb w oparciu o zasoby lokalne;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 dirty="0"/>
              <a:t>• wspólne utworzenie koszyka usług lokalnych;</a:t>
            </a:r>
          </a:p>
          <a:p>
            <a:pPr marL="0" lvl="0" indent="0">
              <a:buSzPts val="2400"/>
              <a:buNone/>
            </a:pPr>
            <a:r>
              <a:rPr lang="pl-PL" dirty="0">
                <a:hlinkClick r:id="rId4"/>
              </a:rPr>
              <a:t>https://padlet.com/mborzyszkowska73/</a:t>
            </a:r>
            <a:r>
              <a:rPr lang="pl-PL" dirty="0"/>
              <a:t> </a:t>
            </a:r>
            <a:r>
              <a:rPr lang="pl-PL" dirty="0">
                <a:hlinkClick r:id="rId4"/>
              </a:rPr>
              <a:t>wczesne-wspomaganie-rozwoju-93ykvl3l0o9npr9f</a:t>
            </a:r>
            <a:endParaRPr lang="pl-PL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 dirty="0"/>
              <a:t>• powołanie </a:t>
            </a:r>
            <a:r>
              <a:rPr lang="pl-PL" sz="2400" b="1" dirty="0"/>
              <a:t>Specjalistycznych Zespołów Wsparcia, ze wskazaniem zakresu ich zadań i kompetencji;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305306" y="452865"/>
            <a:ext cx="10368516" cy="8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l-PL">
                <a:solidFill>
                  <a:schemeClr val="lt1"/>
                </a:solidFill>
              </a:rPr>
              <a:t>II</a:t>
            </a:r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305306" y="452865"/>
            <a:ext cx="10003465" cy="539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b="1" dirty="0"/>
              <a:t>Etap V. Lokalne zasoby w sieci współpracy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dirty="0"/>
              <a:t>• </a:t>
            </a:r>
            <a:r>
              <a:rPr lang="pl-PL" sz="2400" dirty="0"/>
              <a:t>inwentaryzacja zasobów i potrzeb lokalnych instytucji wsparcia;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445C327-22D9-CF2F-B1BF-4E548BDD5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2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305306" y="452865"/>
            <a:ext cx="10368516" cy="836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l-PL">
                <a:solidFill>
                  <a:schemeClr val="lt1"/>
                </a:solidFill>
              </a:rPr>
              <a:t>II</a:t>
            </a: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305306" y="595618"/>
            <a:ext cx="10003465" cy="539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b="1"/>
              <a:t>Etap VI. Praca w modelu – testowanie przyjętych rozwiązań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sz="2400" b="1"/>
              <a:t>Model 1. WWR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/>
          </a:p>
          <a:p>
            <a:pPr marL="228600" lvl="0" indent="-228600" algn="ctr" rtl="0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pl-PL" sz="2400" b="1"/>
              <a:t>Diagnozowanie potrzeb lokalnych w  zakresie wwr w oparciu o narzędzia skriningowe oraz inne narzędzia diagnostyczne. Poszerzenie obserwacji o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l-PL" sz="2400" b="1"/>
              <a:t>a/ wywiady oparte na rutynach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l-PL" sz="2400" b="1"/>
              <a:t>b/analiza środowiska rodzinnego oraz opiekuńczo- edukacyjnego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l-PL" sz="2400" b="1"/>
              <a:t> (zarys mocnych  i słabych stron)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1BDB3DCA99714AB6FB2B977A562649" ma:contentTypeVersion="12" ma:contentTypeDescription="Utwórz nowy dokument." ma:contentTypeScope="" ma:versionID="8e23ef0a7ecea96e708c8d7fa30482d7">
  <xsd:schema xmlns:xsd="http://www.w3.org/2001/XMLSchema" xmlns:xs="http://www.w3.org/2001/XMLSchema" xmlns:p="http://schemas.microsoft.com/office/2006/metadata/properties" xmlns:ns2="1d9d4d47-3c34-441c-87c8-a1d395826c7e" xmlns:ns3="367100b9-b560-44b7-9700-c9e01cc107b0" targetNamespace="http://schemas.microsoft.com/office/2006/metadata/properties" ma:root="true" ma:fieldsID="02c64721bd9aa33b1f8a7ad290cb313e" ns2:_="" ns3:_="">
    <xsd:import namespace="1d9d4d47-3c34-441c-87c8-a1d395826c7e"/>
    <xsd:import namespace="367100b9-b560-44b7-9700-c9e01cc107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d4d47-3c34-441c-87c8-a1d395826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3b0ad5e2-dd37-4b24-9842-044369a8d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100b9-b560-44b7-9700-c9e01cc107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97c412d-905e-4047-b101-34576d6e0594}" ma:internalName="TaxCatchAll" ma:showField="CatchAllData" ma:web="367100b9-b560-44b7-9700-c9e01cc107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7100b9-b560-44b7-9700-c9e01cc107b0" xsi:nil="true"/>
    <lcf76f155ced4ddcb4097134ff3c332f xmlns="1d9d4d47-3c34-441c-87c8-a1d395826c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F97E96-DA54-4039-9DF5-455EC36E54FD}"/>
</file>

<file path=customXml/itemProps2.xml><?xml version="1.0" encoding="utf-8"?>
<ds:datastoreItem xmlns:ds="http://schemas.openxmlformats.org/officeDocument/2006/customXml" ds:itemID="{2072E336-990D-4CE2-B07F-9E8B9ECDD877}"/>
</file>

<file path=customXml/itemProps3.xml><?xml version="1.0" encoding="utf-8"?>
<ds:datastoreItem xmlns:ds="http://schemas.openxmlformats.org/officeDocument/2006/customXml" ds:itemID="{4FF4842B-CE31-4158-8085-D296329C9398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958</Words>
  <Application>Microsoft Office PowerPoint</Application>
  <PresentationFormat>Panoramiczny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Noto Sans Symbols</vt:lpstr>
      <vt:lpstr>Times New Roman</vt:lpstr>
      <vt:lpstr>Wingdings</vt:lpstr>
      <vt:lpstr>Motyw pakietu Office</vt:lpstr>
      <vt:lpstr>MODEL WSPARCIA MIĘDZYSEKTOROWEGO  W POWIECIE PUCKIM</vt:lpstr>
      <vt:lpstr>Etapy wdrażania</vt:lpstr>
      <vt:lpstr>II1</vt:lpstr>
      <vt:lpstr>II1</vt:lpstr>
      <vt:lpstr>II1</vt:lpstr>
      <vt:lpstr>II</vt:lpstr>
      <vt:lpstr>II</vt:lpstr>
      <vt:lpstr>II</vt:lpstr>
      <vt:lpstr>II</vt:lpstr>
      <vt:lpstr>II</vt:lpstr>
      <vt:lpstr>II</vt:lpstr>
      <vt:lpstr>II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WSPARCIA MIĘDZYSEKTOROWEGO  W POWIECIE PUCKIM</dc:title>
  <dc:creator>User</dc:creator>
  <cp:lastModifiedBy>Iwona D</cp:lastModifiedBy>
  <cp:revision>2</cp:revision>
  <dcterms:created xsi:type="dcterms:W3CDTF">2023-02-15T13:40:51Z</dcterms:created>
  <dcterms:modified xsi:type="dcterms:W3CDTF">2023-04-18T22:22:49Z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0x010100601BDB3DCA99714AB6FB2B977A562649</vt:lpwstr>
  </property>
</Properties>
</file>