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4">
  <p:sldMasterIdLst>
    <p:sldMasterId id="2147483648" r:id="rId1"/>
  </p:sldMasterIdLst>
  <p:sldIdLst>
    <p:sldId id="256" r:id="rId2"/>
    <p:sldId id="258" r:id="rId3"/>
    <p:sldId id="265" r:id="rId4"/>
    <p:sldId id="275" r:id="rId5"/>
    <p:sldId id="276" r:id="rId6"/>
    <p:sldId id="273" r:id="rId7"/>
    <p:sldId id="274" r:id="rId8"/>
    <p:sldId id="278" r:id="rId9"/>
    <p:sldId id="277" r:id="rId10"/>
    <p:sldId id="279" r:id="rId11"/>
    <p:sldId id="260" r:id="rId12"/>
    <p:sldId id="272" r:id="rId13"/>
    <p:sldId id="280" r:id="rId14"/>
    <p:sldId id="281" r:id="rId15"/>
    <p:sldId id="271" r:id="rId1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" y="365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8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266B779-CF2E-606D-1FBC-18BBFDAF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7300">
            <a:off x="-185856" y="209820"/>
            <a:ext cx="11306431" cy="56825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1472A46-9EC6-2F73-99BE-92787D741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65105" y="2040483"/>
            <a:ext cx="10637902" cy="2766528"/>
          </a:xfrm>
          <a:ln>
            <a:noFill/>
          </a:ln>
          <a:effectLst>
            <a:glow rad="101600">
              <a:schemeClr val="tx1">
                <a:alpha val="60000"/>
              </a:schemeClr>
            </a:glow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b="1" spc="290" dirty="0">
                <a:solidFill>
                  <a:srgbClr val="0C4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" panose="02040503050406030204" pitchFamily="18" charset="0"/>
              </a:rPr>
              <a:t>Powiat Olecki</a:t>
            </a:r>
            <a:endParaRPr lang="pl-PL" sz="7200" spc="290" dirty="0">
              <a:solidFill>
                <a:srgbClr val="0C4C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E3C12D-7A22-E0BE-2E68-DDDBFE0E7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-222907" y="4635111"/>
            <a:ext cx="11380535" cy="1288430"/>
          </a:xfrm>
        </p:spPr>
        <p:txBody>
          <a:bodyPr/>
          <a:lstStyle/>
          <a:p>
            <a:pPr algn="ctr"/>
            <a:r>
              <a:rPr lang="pl-PL" sz="3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Prezentacja dobrej praktyki </a:t>
            </a:r>
            <a:endParaRPr lang="en-US" sz="3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pl-PL" cap="none" dirty="0">
                <a:solidFill>
                  <a:schemeClr val="tx1"/>
                </a:solidFill>
              </a:rPr>
              <a:t>Pruszków, </a:t>
            </a:r>
            <a:r>
              <a:rPr lang="en-US" cap="none" dirty="0" smtClean="0">
                <a:solidFill>
                  <a:schemeClr val="tx1"/>
                </a:solidFill>
              </a:rPr>
              <a:t>2</a:t>
            </a:r>
            <a:r>
              <a:rPr lang="pl-PL" cap="none" dirty="0" smtClean="0">
                <a:solidFill>
                  <a:schemeClr val="tx1"/>
                </a:solidFill>
              </a:rPr>
              <a:t>1</a:t>
            </a:r>
            <a:r>
              <a:rPr lang="en-US" cap="none" dirty="0" smtClean="0">
                <a:solidFill>
                  <a:schemeClr val="tx1"/>
                </a:solidFill>
              </a:rPr>
              <a:t> </a:t>
            </a:r>
            <a:r>
              <a:rPr lang="en-US" cap="none" dirty="0">
                <a:solidFill>
                  <a:schemeClr val="tx1"/>
                </a:solidFill>
              </a:rPr>
              <a:t>kwietnia </a:t>
            </a:r>
            <a:r>
              <a:rPr lang="pl-PL" cap="none" dirty="0">
                <a:solidFill>
                  <a:schemeClr val="tx1"/>
                </a:solidFill>
              </a:rPr>
              <a:t>202</a:t>
            </a:r>
            <a:r>
              <a:rPr lang="en-US" cap="none" dirty="0">
                <a:solidFill>
                  <a:schemeClr val="tx1"/>
                </a:solidFill>
              </a:rPr>
              <a:t>3</a:t>
            </a:r>
            <a:r>
              <a:rPr lang="pl-PL" cap="none" dirty="0">
                <a:solidFill>
                  <a:schemeClr val="tx1"/>
                </a:solidFill>
              </a:rPr>
              <a:t> 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4257E1-C4EA-819E-C184-C73FF15E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180469"/>
            <a:ext cx="2124075" cy="232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7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49" y="116969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82939" y="45729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  <a:latin typeface="+mj-lt"/>
              </a:rPr>
              <a:t>Dobra praktyka – Powiat Olecki</a:t>
            </a:r>
            <a:endParaRPr lang="pl-PL" sz="4400" dirty="0">
              <a:solidFill>
                <a:srgbClr val="0C4CA2"/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6957" y="692951"/>
            <a:ext cx="102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kern="1500" spc="80" dirty="0">
                <a:cs typeface="Arial" panose="020B0604020202020204" pitchFamily="34" charset="0"/>
              </a:rPr>
              <a:t>Monitorowanie rozwoju ucznia z trudnościami </a:t>
            </a:r>
            <a:r>
              <a:rPr lang="pl-PL" b="1" kern="1500" spc="80" dirty="0" smtClean="0">
                <a:cs typeface="Arial" panose="020B0604020202020204" pitchFamily="34" charset="0"/>
              </a:rPr>
              <a:t>- </a:t>
            </a:r>
            <a:r>
              <a:rPr lang="pl-PL" b="1" kern="1500" spc="80" dirty="0">
                <a:cs typeface="Arial" panose="020B0604020202020204" pitchFamily="34" charset="0"/>
              </a:rPr>
              <a:t>wdrażanie i monitorowanie realizacji </a:t>
            </a:r>
            <a:r>
              <a:rPr lang="pl-PL" b="1" kern="1500" spc="80" dirty="0" smtClean="0">
                <a:cs typeface="Arial" panose="020B0604020202020204" pitchFamily="34" charset="0"/>
              </a:rPr>
              <a:t>zaleceń </a:t>
            </a:r>
            <a:endParaRPr lang="pl-PL" b="1" kern="1500" spc="80" dirty="0">
              <a:cs typeface="Arial" panose="020B0604020202020204" pitchFamily="34" charset="0"/>
            </a:endParaRPr>
          </a:p>
          <a:p>
            <a:r>
              <a:rPr lang="pl-PL" b="1" kern="1500" spc="80" dirty="0">
                <a:cs typeface="Arial" panose="020B0604020202020204" pitchFamily="34" charset="0"/>
              </a:rPr>
              <a:t>zawartych w modelowym planie wsparcia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51589"/>
              </p:ext>
            </p:extLst>
          </p:nvPr>
        </p:nvGraphicFramePr>
        <p:xfrm>
          <a:off x="256957" y="1340174"/>
          <a:ext cx="11071350" cy="4476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621">
                  <a:extLst>
                    <a:ext uri="{9D8B030D-6E8A-4147-A177-3AD203B41FA5}">
                      <a16:colId xmlns:a16="http://schemas.microsoft.com/office/drawing/2014/main" val="3387404800"/>
                    </a:ext>
                  </a:extLst>
                </a:gridCol>
                <a:gridCol w="8416597">
                  <a:extLst>
                    <a:ext uri="{9D8B030D-6E8A-4147-A177-3AD203B41FA5}">
                      <a16:colId xmlns:a16="http://schemas.microsoft.com/office/drawing/2014/main" val="1987782523"/>
                    </a:ext>
                  </a:extLst>
                </a:gridCol>
                <a:gridCol w="1109779">
                  <a:extLst>
                    <a:ext uri="{9D8B030D-6E8A-4147-A177-3AD203B41FA5}">
                      <a16:colId xmlns:a16="http://schemas.microsoft.com/office/drawing/2014/main" val="3463958085"/>
                    </a:ext>
                  </a:extLst>
                </a:gridCol>
                <a:gridCol w="1083353">
                  <a:extLst>
                    <a:ext uri="{9D8B030D-6E8A-4147-A177-3AD203B41FA5}">
                      <a16:colId xmlns:a16="http://schemas.microsoft.com/office/drawing/2014/main" val="2174468559"/>
                    </a:ext>
                  </a:extLst>
                </a:gridCol>
              </a:tblGrid>
              <a:tr h="2361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L.p.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Nazwa formy wsparcia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Jedn. miary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Ilość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385429096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Grupowe zajęcia rysunku w Domu Kultury - 1 uczeń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miesiąc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771534119"/>
                  </a:ext>
                </a:extLst>
              </a:tr>
              <a:tr h="2151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Grupowe zajęcia usprawniająco-ruchowe (piłka nożna w klubie Czarni Olecko) - 1 uczeń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miesiąc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1494282651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Indywidualna terapia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logopedyczna 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- 2 uczniów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990004534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gimnastyki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korekcyjnej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 uczeń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3458043771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5.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korekcyjno-rehabilitacyjne z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fizjoterapeutą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 uczeń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613596464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6.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Indywidualne zajęcia na ściance wspinaczkowej - 2 ucziów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3937512298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7.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Indywidualne zajęcia ogólnorozwojowe - 2 uczniów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68832226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8.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Indywidualne zajęcia rozwijające kompetencje społeczne TUS - 9 uczniów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838431400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9.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rozwijające z języka angielskiego - 1 uczeń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672803493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sensoryczne - 7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uczniów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46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474961941"/>
                  </a:ext>
                </a:extLst>
              </a:tr>
              <a:tr h="2151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usprawniająco-ruchowe na basenie z instruktorem - 4 uczniów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1980211561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12.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Instruktaż dla rodziny do pracy z uczniem z kosztami dojazdu - 10 uczniów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476951948"/>
                  </a:ext>
                </a:extLst>
              </a:tr>
              <a:tr h="2151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13.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Szkolenie TUS dla 10 nauczycieli/specjalistów pracujących z uczniami objętymi pilotażem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usługa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248753384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14.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 tygodniowe półkolonie letnie organizowane przez MOSIR - 1 uczeń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usługa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376634607"/>
                  </a:ext>
                </a:extLst>
              </a:tr>
              <a:tr h="2151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15.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Wkładki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ortopedyczne do butów dla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dziecka</a:t>
                      </a:r>
                      <a:r>
                        <a:rPr lang="pl-PL" sz="1600" u="none" strike="noStrike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z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niepełnosprawnością ruchową - 1 uczeń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miesiąc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2245994860"/>
                  </a:ext>
                </a:extLst>
              </a:tr>
              <a:tr h="2151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16.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Zakup pomocy dydaktycznych do pracy terapeutycznej z uczniem w szkole - 5 uczniów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zestaw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730075041"/>
                  </a:ext>
                </a:extLst>
              </a:tr>
              <a:tr h="131183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 RAZEM: 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856" marR="4856" marT="4856" marB="0" anchor="ctr"/>
                </a:tc>
                <a:extLst>
                  <a:ext uri="{0D108BD9-81ED-4DB2-BD59-A6C34878D82A}">
                    <a16:rowId xmlns:a16="http://schemas.microsoft.com/office/drawing/2014/main" val="1591373264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5" y="5879922"/>
            <a:ext cx="10254815" cy="7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82939" y="45729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58" y="921257"/>
            <a:ext cx="3700387" cy="219086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5" y="3385911"/>
            <a:ext cx="3758031" cy="212136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79" y="3391494"/>
            <a:ext cx="3327032" cy="210479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6C03FE-C465-E0BF-DAE1-205C9C6959B2}"/>
              </a:ext>
            </a:extLst>
          </p:cNvPr>
          <p:cNvSpPr txBox="1"/>
          <p:nvPr/>
        </p:nvSpPr>
        <p:spPr>
          <a:xfrm>
            <a:off x="81732" y="856617"/>
            <a:ext cx="7433645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700" b="1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18.04.2023 r.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Starostwie Powiatowym w Olecku odbyło się kolejne spotkanie ze specjalistami i nauczycielami uczestniczącymi na 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etapie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realizacji 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wsparcia - studium przypadku/rodziny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WWR oraz monitorowania rozwoju ucznia z trudnościami.</a:t>
            </a:r>
          </a:p>
          <a:p>
            <a:pPr algn="just"/>
            <a:endParaRPr lang="pl-PL" sz="500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Podczas spotkania Starosta Marzanna Pojawa-Grajewska podziękowała wszystkim zaangażowanym osobom za włączenie się w realizację pilotażowego projektu, ale także podsumowano dotychczasowe działania, zawarto umowy na realizację wsparcia, a także ustalono zasady sprawozdawczości 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oceny 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jego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skuteczności.</a:t>
            </a:r>
            <a:endParaRPr lang="pl-PL" sz="1700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pl-PL" sz="1700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14" name="Symbol zastępczy zawartości 13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6" y="3385911"/>
            <a:ext cx="3085279" cy="2065352"/>
          </a:xfr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49" y="116969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5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26C03FE-C465-E0BF-DAE1-205C9C6959B2}"/>
              </a:ext>
            </a:extLst>
          </p:cNvPr>
          <p:cNvSpPr txBox="1"/>
          <p:nvPr/>
        </p:nvSpPr>
        <p:spPr>
          <a:xfrm>
            <a:off x="62378" y="2608966"/>
            <a:ext cx="766183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700" b="1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13.04.2023 r.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Liceum Ogólnokształcącym w Olecku podczas</a:t>
            </a:r>
            <a:r>
              <a:rPr lang="en-US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konferencji</a:t>
            </a:r>
            <a:r>
              <a:rPr lang="en-US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zorganizowanej</a:t>
            </a:r>
            <a:r>
              <a:rPr lang="en-US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przez</a:t>
            </a:r>
            <a:r>
              <a:rPr lang="en-US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00" b="1" cap="non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Kuratorium Oświaty w </a:t>
            </a:r>
            <a:r>
              <a:rPr lang="pl-PL" sz="1700" b="1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Olsztynie </a:t>
            </a:r>
            <a:r>
              <a:rPr lang="pl-PL" sz="1700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dla</a:t>
            </a:r>
            <a:r>
              <a:rPr lang="pl-PL" sz="1700" b="1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dyrektorów placówe</a:t>
            </a:r>
            <a:r>
              <a:rPr lang="pl-PL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 oświatowych z </a:t>
            </a:r>
            <a:r>
              <a:rPr lang="pl-PL" sz="1700" b="1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powiatu oleckiego i gołdapskiego </a:t>
            </a:r>
            <a:r>
              <a:rPr lang="pl-PL" sz="1700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pl-PL" sz="1700" b="1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00" cap="non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pl-PL" sz="1700" dirty="0" smtClean="0">
                <a:solidFill>
                  <a:srgbClr val="000000"/>
                </a:solidFill>
                <a:latin typeface="Arial" panose="020B0604020202020204" pitchFamily="34" charset="0"/>
              </a:rPr>
              <a:t>oordynator w </a:t>
            </a:r>
            <a:r>
              <a:rPr lang="pl-PL" sz="1700" dirty="0">
                <a:solidFill>
                  <a:srgbClr val="000000"/>
                </a:solidFill>
                <a:latin typeface="Arial" panose="020B0604020202020204" pitchFamily="34" charset="0"/>
              </a:rPr>
              <a:t>Instytucji Koordynującej (PCWE</a:t>
            </a:r>
            <a:r>
              <a:rPr lang="pl-PL" sz="1700" dirty="0" smtClean="0">
                <a:solidFill>
                  <a:srgbClr val="000000"/>
                </a:solidFill>
                <a:latin typeface="Arial" panose="020B0604020202020204" pitchFamily="34" charset="0"/>
              </a:rPr>
              <a:t>) przedstawiłam m.in.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oferowane wsparcie dla dzieci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uczniów i ich rodzin w ramach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projektu 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innowacyjno-wdrożeniowego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zakresie oceny </a:t>
            </a:r>
            <a:r>
              <a:rPr lang="pl-PL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funkcjonalnej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l-PL" sz="600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l-PL" sz="600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Uczestnicy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prowadzący rozmawiali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także o bezpieczeństwie i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pomocy psychologiczno-pedagogicznej w szkołach i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przedszkolach; roli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specjalistów, którzy są zatrudnieni w placówkach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oświatowych; roli </a:t>
            </a:r>
            <a:r>
              <a:rPr lang="pl-PL" sz="170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poradni psychologiczno-pedagogicznej i zadaniach, które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wykonuje</a:t>
            </a:r>
            <a:r>
              <a:rPr lang="pl-PL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sz="1700" cap="non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4C93FC6-006D-1973-097C-557B251B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334373"/>
            <a:ext cx="3686827" cy="21674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EA52910-D07D-68AC-EEBD-407B3353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991074"/>
            <a:ext cx="3686827" cy="228160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321575" y="220823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958" y="123383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26C03FE-C465-E0BF-DAE1-205C9C6959B2}"/>
              </a:ext>
            </a:extLst>
          </p:cNvPr>
          <p:cNvSpPr txBox="1"/>
          <p:nvPr/>
        </p:nvSpPr>
        <p:spPr>
          <a:xfrm>
            <a:off x="62378" y="911123"/>
            <a:ext cx="766183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700" b="1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Poradnia Psychologiczno-Pedagogiczna w Olecku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 jednostka koordynująca przekazywała informacje o realizowanym projekcie pilotażowym podczas </a:t>
            </a:r>
            <a:r>
              <a:rPr lang="pl-PL" sz="1700" b="1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spotkań sieci współpracy specjalistów szkolnych z powiatu oleckiego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 także różnych spotkań organizowanych z </a:t>
            </a:r>
            <a:r>
              <a:rPr lang="pl-PL" sz="1700" b="1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dyrektorami </a:t>
            </a:r>
            <a:r>
              <a:rPr lang="pl-PL" sz="170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placówek oświatowych oraz instytucji działających na rzecz dziecka i rodziny z różnych sektorów.</a:t>
            </a:r>
          </a:p>
        </p:txBody>
      </p:sp>
    </p:spTree>
    <p:extLst>
      <p:ext uri="{BB962C8B-B14F-4D97-AF65-F5344CB8AC3E}">
        <p14:creationId xmlns:p14="http://schemas.microsoft.com/office/powerpoint/2010/main" val="23107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176305" y="55498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006" y="3554140"/>
            <a:ext cx="2769998" cy="192321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23" y="3554140"/>
            <a:ext cx="2668355" cy="1923214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0" y="3594790"/>
            <a:ext cx="2819092" cy="188256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55845" y="729269"/>
            <a:ext cx="23307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dirty="0" smtClean="0"/>
              <a:t>Główne wyzwania: </a:t>
            </a:r>
            <a:endParaRPr lang="pl-PL" sz="2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6C03FE-C465-E0BF-DAE1-205C9C6959B2}"/>
              </a:ext>
            </a:extLst>
          </p:cNvPr>
          <p:cNvSpPr txBox="1"/>
          <p:nvPr/>
        </p:nvSpPr>
        <p:spPr>
          <a:xfrm>
            <a:off x="150905" y="1069476"/>
            <a:ext cx="1091079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pl-PL" sz="1750" cap="none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krinning</a:t>
            </a:r>
            <a:r>
              <a:rPr lang="pl-PL" sz="175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bardzo subiektywny i czasochłonny;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sztywne ramy planowania i realizacji budżetu w samorządzie;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rak specjalistów na terenie powiatu = długie oczekiwanie na wizyty u lekarzy specjalistów;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pl-PL" sz="1750" cap="non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raki kadrowe we wszystkich sektorach (w tym w PPP / szkołach / JST = duże obciążenie pracą);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zmiany w zakresie zaplanowanych form wsparcia, ale też dzieci lub specjalistów mających realizować ustalone formy skutkujące zmianą zawartych umów;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niska współpraca w zakresie wielosektorowości</a:t>
            </a: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niedostateczny przepływ informacji;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opóźnienia w realizacji poszczególnych działań skutkujące stresem i dezorganizacją pracy;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Konieczne wsparcie (terapia psychiatryczna) dla rodziców.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175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175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1750" b="1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632" y="3573920"/>
            <a:ext cx="2778763" cy="191143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958" y="123383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4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-114938" y="197048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736" y="1374476"/>
            <a:ext cx="3833708" cy="251191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73394" y="943589"/>
            <a:ext cx="40327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dirty="0" smtClean="0"/>
              <a:t>Główne zalety  realizacji pilotażu: </a:t>
            </a:r>
            <a:endParaRPr lang="pl-PL" sz="2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6C03FE-C465-E0BF-DAE1-205C9C6959B2}"/>
              </a:ext>
            </a:extLst>
          </p:cNvPr>
          <p:cNvSpPr txBox="1"/>
          <p:nvPr/>
        </p:nvSpPr>
        <p:spPr>
          <a:xfrm>
            <a:off x="126621" y="1147180"/>
            <a:ext cx="1032133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pl-PL" sz="17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nabycie </a:t>
            </a: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nowych doświadczeń, kompetencji, wiedzy i umiejętności</a:t>
            </a: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dodatkowe fundusze na przetestowanie i początkowe udzielenie wsparcia;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wzmocnienie roli poradni psychologiczno-pedagogicznych;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ałożenie wielosektorowości -&gt; jak najbardziej dobry kierunek;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integracja zespołów WWR i współpraca z różnymi placówkami;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 diagnozy funkcjonalnej w przypadku autyzmu i mutyzmu;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proponowane narzędzia podstawą do refleksji </a:t>
            </a: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nauczycieli;</a:t>
            </a:r>
            <a:endParaRPr lang="pl-PL" sz="17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uświadomienie szkołom nowego podejścia do rozpoznania, diagnozy i wsparcia dziecku i jego rodzinie;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aktualizacja informacji i poszerzenia wiedzy o zasobach znajdujących się na terenie powiatu;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7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rodzic dostaje instruktaż -&gt; sam jest terapeutą = odpowiedzialność rodzica.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l-PL" sz="17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l-PL" sz="175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l-PL" sz="175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l-PL" sz="1750" b="1" cap="none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958" y="123383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27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1D20C10-516D-FB95-FD5C-475289425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177231" y="963404"/>
            <a:ext cx="10362210" cy="2766528"/>
          </a:xfrm>
        </p:spPr>
        <p:txBody>
          <a:bodyPr/>
          <a:lstStyle/>
          <a:p>
            <a:r>
              <a:rPr lang="en-US" dirty="0">
                <a:solidFill>
                  <a:srgbClr val="0C4CA2"/>
                </a:solidFill>
              </a:rPr>
              <a:t> </a:t>
            </a:r>
            <a:r>
              <a:rPr lang="pl-PL" dirty="0">
                <a:solidFill>
                  <a:srgbClr val="0C4CA2"/>
                </a:solidFill>
              </a:rPr>
              <a:t>Dziękuj</a:t>
            </a:r>
            <a:r>
              <a:rPr lang="en-US" dirty="0">
                <a:solidFill>
                  <a:srgbClr val="0C4CA2"/>
                </a:solidFill>
              </a:rPr>
              <a:t>EMY</a:t>
            </a:r>
            <a:r>
              <a:rPr lang="pl-PL" dirty="0">
                <a:solidFill>
                  <a:srgbClr val="0C4CA2"/>
                </a:solidFill>
              </a:rPr>
              <a:t> </a:t>
            </a:r>
            <a:r>
              <a:rPr lang="pl-PL" dirty="0" smtClean="0">
                <a:solidFill>
                  <a:srgbClr val="0C4CA2"/>
                </a:solidFill>
              </a:rPr>
              <a:t>za uwagę </a:t>
            </a:r>
            <a:r>
              <a:rPr lang="pl-PL" dirty="0" smtClean="0">
                <a:solidFill>
                  <a:srgbClr val="0C4CA2"/>
                </a:solidFill>
                <a:sym typeface="Wingdings" panose="05000000000000000000" pitchFamily="2" charset="2"/>
              </a:rPr>
              <a:t></a:t>
            </a:r>
            <a:endParaRPr lang="pl-PL" dirty="0">
              <a:solidFill>
                <a:srgbClr val="0C4CA2"/>
              </a:solidFill>
            </a:endParaRP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E5737197-C7EF-B782-FDB0-15021EEB0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429423" y="4063052"/>
            <a:ext cx="9755187" cy="550333"/>
          </a:xfrm>
        </p:spPr>
        <p:txBody>
          <a:bodyPr/>
          <a:lstStyle/>
          <a:p>
            <a:r>
              <a:rPr lang="pl-PL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Halina </a:t>
            </a:r>
            <a:r>
              <a:rPr lang="pl-PL" sz="24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Bogdańska, Elżbieta Domasik</a:t>
            </a:r>
            <a:r>
              <a:rPr lang="en-US" sz="24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Dorota Chalecka</a:t>
            </a:r>
            <a:endParaRPr lang="pl-PL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dtytuł 4">
            <a:extLst>
              <a:ext uri="{FF2B5EF4-FFF2-40B4-BE49-F238E27FC236}">
                <a16:creationId xmlns:a16="http://schemas.microsoft.com/office/drawing/2014/main" id="{FF21FD4A-1F1F-5D8E-1669-763D1E6EA686}"/>
              </a:ext>
            </a:extLst>
          </p:cNvPr>
          <p:cNvSpPr txBox="1">
            <a:spLocks/>
          </p:cNvSpPr>
          <p:nvPr/>
        </p:nvSpPr>
        <p:spPr>
          <a:xfrm rot="21420000">
            <a:off x="1301619" y="5328109"/>
            <a:ext cx="9755187" cy="550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sz="2200" u="sng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www.powiat.olecko.pl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F36AD12-9A9D-E4C5-B40E-4512A1C0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58" y="266402"/>
            <a:ext cx="1897358" cy="208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3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0D0E3A4-ED84-DF15-975B-40F78B6FF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769" y="1352303"/>
            <a:ext cx="1923006" cy="21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6E9E8813-5729-79CE-7D2E-FD9B2A13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88526573-DD3D-0037-642A-F1822641F89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444799" y="2371537"/>
            <a:ext cx="2876951" cy="2695951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C012836-4380-B8CC-FEFC-02B9D1C09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" y="261495"/>
            <a:ext cx="11583240" cy="609403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72A1FA5-4548-FFFF-1E96-4E38FF5B9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370" y="4122311"/>
            <a:ext cx="2383148" cy="22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25885" y="185405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49" y="116969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64E279F-C7BB-E5F1-506B-736053E630DA}"/>
              </a:ext>
            </a:extLst>
          </p:cNvPr>
          <p:cNvSpPr txBox="1"/>
          <p:nvPr/>
        </p:nvSpPr>
        <p:spPr>
          <a:xfrm>
            <a:off x="0" y="1153566"/>
            <a:ext cx="57658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600" b="1" i="0" u="none" strike="noStrike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1)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Dorota Chalecka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 Koordynator Współpracy Międzysektorowej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Starostwo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2)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Halina Bogdańska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– Specjalista ds. administracyjno-biurowych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Starostwo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l"/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3)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Elżbieta Domasik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 Koordynator w Instytucji Koordynującej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PCWE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4)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Joanna Wiśniewska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 Koordynator ds. badań WWR </a:t>
            </a:r>
            <a:b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 Instytucji Koordynującej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PCWE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5)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Agnieszka Szymańska-Chodnicka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 Koordynator </a:t>
            </a:r>
            <a:b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ds. badań uczniów w Instytucji Koordynującej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PCWE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6)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Katarzyna Putra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– Księgowa projektu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Starostwo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pl-PL" sz="1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pl-PL" sz="1600" b="1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Justyna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Chomontowska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– Obsługa płacowa (</a:t>
            </a:r>
            <a:r>
              <a:rPr lang="pl-PL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Starostwo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l"/>
            <a:endParaRPr lang="pl-PL" sz="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Zespół jest odpowiedzialny za właściwe wdrożenie, monitorowanie, rozliczanie i nadzorowanie przebiegu realizacji pilotażu na terenie </a:t>
            </a: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owiatu oleckiego.</a:t>
            </a:r>
            <a:endParaRPr lang="pl-PL" sz="16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6A07FF0-6CDE-53CB-50FC-22EF9BD4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93" y="1522898"/>
            <a:ext cx="6045734" cy="395216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8A20CD-74A9-6538-5A16-5BF369C9D39B}"/>
              </a:ext>
            </a:extLst>
          </p:cNvPr>
          <p:cNvSpPr txBox="1"/>
          <p:nvPr/>
        </p:nvSpPr>
        <p:spPr>
          <a:xfrm>
            <a:off x="-203200" y="995452"/>
            <a:ext cx="1106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  <a:t>Zarządzeniem Nr OR.120.26.2022 Starosty Oleckiego </a:t>
            </a:r>
            <a:r>
              <a:rPr lang="pl-PL" sz="1800" b="0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  <a:t>22.09.2022 r. powołano </a:t>
            </a:r>
            <a:r>
              <a:rPr lang="pl-PL" sz="1800" b="1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  <a:t>Zespół Projektowy </a:t>
            </a:r>
          </a:p>
        </p:txBody>
      </p:sp>
    </p:spTree>
    <p:extLst>
      <p:ext uri="{BB962C8B-B14F-4D97-AF65-F5344CB8AC3E}">
        <p14:creationId xmlns:p14="http://schemas.microsoft.com/office/powerpoint/2010/main" val="9179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8BFFD7E-733C-EEA8-FAFF-18D812F9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2629293"/>
            <a:ext cx="8471864" cy="285368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9FBF6D7-C659-26E4-6621-22CD29302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915" y="1099298"/>
            <a:ext cx="2929870" cy="440891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45CCADE-4DB9-B808-92EF-8ADDEFB4A760}"/>
              </a:ext>
            </a:extLst>
          </p:cNvPr>
          <p:cNvSpPr txBox="1"/>
          <p:nvPr/>
        </p:nvSpPr>
        <p:spPr>
          <a:xfrm>
            <a:off x="47996" y="1151965"/>
            <a:ext cx="86969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b="1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  <a:t>3.11.2022 r. </a:t>
            </a:r>
            <a:r>
              <a:rPr lang="pl-PL" sz="1800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  <a:t>w Starostwie Powiatowym w Olecku odbyło się spotkanie </a:t>
            </a:r>
            <a:br>
              <a:rPr lang="pl-PL" sz="1800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pl-PL" sz="1800" i="0" u="none" strike="noStrike" baseline="0" dirty="0">
                <a:solidFill>
                  <a:prstClr val="black"/>
                </a:solidFill>
                <a:latin typeface="Arial" panose="020B0604020202020204" pitchFamily="34" charset="0"/>
              </a:rPr>
              <a:t>z pracownikami żłobków, przedszkoli i szkół z powiatu oleckiego i Powiatowego Centrum Pomocy Rodzinie w Olecku w celu przybliżenia założeń pilotażowego projektu innowacyjno-wdrożeniowego w zakresie oceny funkcjonalnej. Wzięli w nim udział także nauczyciele i specjaliści mający realizować badania ankietowe.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49" y="116969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362727" y="258756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B600FC7-0F7D-C7F2-07B0-DF2F6852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9" y="1174160"/>
            <a:ext cx="3093923" cy="437672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C118EFD-6554-EC8E-6654-F180A8A94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350" y="859924"/>
            <a:ext cx="3552835" cy="47371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E5371D1-66A0-6A7F-3C14-5383B65F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825" y="864215"/>
            <a:ext cx="4298252" cy="46807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75969" y="94774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B600FC7-0F7D-C7F2-07B0-DF2F6852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1" y="811680"/>
            <a:ext cx="3348685" cy="47371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99" y="94774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D53ED6DB-98EB-E5D9-D81D-DEEA4AF5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19" y="-85917"/>
            <a:ext cx="7657693" cy="1765248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45CA058-80F9-C6C8-B8DA-5A3B051C3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945" y="1474728"/>
            <a:ext cx="2881347" cy="407527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C4D329C-CAB6-5C4E-D119-9448A30D4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465" y="1471631"/>
            <a:ext cx="2881347" cy="407527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233937" y="304256"/>
            <a:ext cx="114846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C4CA2"/>
                </a:solidFill>
              </a:rPr>
              <a:t>Dobra praktyka – </a:t>
            </a:r>
            <a:endParaRPr lang="pl-PL" sz="4400" dirty="0">
              <a:solidFill>
                <a:srgbClr val="0C4CA2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A7E3273-A4AD-35CD-B8F8-D9B00AE03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59317"/>
            <a:ext cx="3180125" cy="408284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16048AE-951F-0F23-B78D-3348F8A0B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283" y="1403002"/>
            <a:ext cx="3010954" cy="41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49" y="116969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25885" y="286855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872199"/>
              </p:ext>
            </p:extLst>
          </p:nvPr>
        </p:nvGraphicFramePr>
        <p:xfrm>
          <a:off x="69618" y="1506349"/>
          <a:ext cx="11465578" cy="41014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193">
                  <a:extLst>
                    <a:ext uri="{9D8B030D-6E8A-4147-A177-3AD203B41FA5}">
                      <a16:colId xmlns:a16="http://schemas.microsoft.com/office/drawing/2014/main" val="406800744"/>
                    </a:ext>
                  </a:extLst>
                </a:gridCol>
                <a:gridCol w="4451563">
                  <a:extLst>
                    <a:ext uri="{9D8B030D-6E8A-4147-A177-3AD203B41FA5}">
                      <a16:colId xmlns:a16="http://schemas.microsoft.com/office/drawing/2014/main" val="3038561267"/>
                    </a:ext>
                  </a:extLst>
                </a:gridCol>
                <a:gridCol w="916498">
                  <a:extLst>
                    <a:ext uri="{9D8B030D-6E8A-4147-A177-3AD203B41FA5}">
                      <a16:colId xmlns:a16="http://schemas.microsoft.com/office/drawing/2014/main" val="3085355525"/>
                    </a:ext>
                  </a:extLst>
                </a:gridCol>
                <a:gridCol w="1159651">
                  <a:extLst>
                    <a:ext uri="{9D8B030D-6E8A-4147-A177-3AD203B41FA5}">
                      <a16:colId xmlns:a16="http://schemas.microsoft.com/office/drawing/2014/main" val="3763489085"/>
                    </a:ext>
                  </a:extLst>
                </a:gridCol>
                <a:gridCol w="542417">
                  <a:extLst>
                    <a:ext uri="{9D8B030D-6E8A-4147-A177-3AD203B41FA5}">
                      <a16:colId xmlns:a16="http://schemas.microsoft.com/office/drawing/2014/main" val="1067173495"/>
                    </a:ext>
                  </a:extLst>
                </a:gridCol>
                <a:gridCol w="579825">
                  <a:extLst>
                    <a:ext uri="{9D8B030D-6E8A-4147-A177-3AD203B41FA5}">
                      <a16:colId xmlns:a16="http://schemas.microsoft.com/office/drawing/2014/main" val="1632436752"/>
                    </a:ext>
                  </a:extLst>
                </a:gridCol>
                <a:gridCol w="579825">
                  <a:extLst>
                    <a:ext uri="{9D8B030D-6E8A-4147-A177-3AD203B41FA5}">
                      <a16:colId xmlns:a16="http://schemas.microsoft.com/office/drawing/2014/main" val="2398742018"/>
                    </a:ext>
                  </a:extLst>
                </a:gridCol>
                <a:gridCol w="579825">
                  <a:extLst>
                    <a:ext uri="{9D8B030D-6E8A-4147-A177-3AD203B41FA5}">
                      <a16:colId xmlns:a16="http://schemas.microsoft.com/office/drawing/2014/main" val="2148873047"/>
                    </a:ext>
                  </a:extLst>
                </a:gridCol>
                <a:gridCol w="579825">
                  <a:extLst>
                    <a:ext uri="{9D8B030D-6E8A-4147-A177-3AD203B41FA5}">
                      <a16:colId xmlns:a16="http://schemas.microsoft.com/office/drawing/2014/main" val="2569523432"/>
                    </a:ext>
                  </a:extLst>
                </a:gridCol>
                <a:gridCol w="411489">
                  <a:extLst>
                    <a:ext uri="{9D8B030D-6E8A-4147-A177-3AD203B41FA5}">
                      <a16:colId xmlns:a16="http://schemas.microsoft.com/office/drawing/2014/main" val="3651611502"/>
                    </a:ext>
                  </a:extLst>
                </a:gridCol>
                <a:gridCol w="411489">
                  <a:extLst>
                    <a:ext uri="{9D8B030D-6E8A-4147-A177-3AD203B41FA5}">
                      <a16:colId xmlns:a16="http://schemas.microsoft.com/office/drawing/2014/main" val="848866544"/>
                    </a:ext>
                  </a:extLst>
                </a:gridCol>
                <a:gridCol w="411489">
                  <a:extLst>
                    <a:ext uri="{9D8B030D-6E8A-4147-A177-3AD203B41FA5}">
                      <a16:colId xmlns:a16="http://schemas.microsoft.com/office/drawing/2014/main" val="201125956"/>
                    </a:ext>
                  </a:extLst>
                </a:gridCol>
                <a:gridCol w="411489">
                  <a:extLst>
                    <a:ext uri="{9D8B030D-6E8A-4147-A177-3AD203B41FA5}">
                      <a16:colId xmlns:a16="http://schemas.microsoft.com/office/drawing/2014/main" val="1793171096"/>
                    </a:ext>
                  </a:extLst>
                </a:gridCol>
              </a:tblGrid>
              <a:tr h="70030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L.p.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Instytucja / szkoła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Ilość </a:t>
                      </a:r>
                      <a:r>
                        <a:rPr lang="pl-PL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badań</a:t>
                      </a:r>
                      <a:br>
                        <a:rPr lang="pl-PL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</a:br>
                      <a:r>
                        <a:rPr lang="pl-PL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z </a:t>
                      </a:r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umowy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Ilość osób realizujących badanie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6-8 m-cy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12-14 m-cy 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18-20 m-cy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24-26 m-cy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30-32 m-cy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 lat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5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6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73577015"/>
                  </a:ext>
                </a:extLst>
              </a:tr>
              <a:tr h="40400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Indywidualna Praktyka Położnicza Małgorzata Olszewska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4272987"/>
                  </a:ext>
                </a:extLst>
              </a:tr>
              <a:tr h="26933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Integracyjne Przedszkole Niepubliczne Jedyneczka 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150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7024360"/>
                  </a:ext>
                </a:extLst>
              </a:tr>
              <a:tr h="469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3.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Niepubliczne Ognisko Edukacyjne Renata Dunaj, Przedszkole "SMYK" Żłobek "</a:t>
                      </a:r>
                      <a:r>
                        <a:rPr lang="pl-PL" sz="1600" b="0" u="none" strike="noStrike" dirty="0" smtClean="0">
                          <a:effectLst/>
                          <a:latin typeface="Arial Narrow" panose="020B0606020202030204" pitchFamily="34" charset="0"/>
                        </a:rPr>
                        <a:t>SMYCZEK"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68687198"/>
                  </a:ext>
                </a:extLst>
              </a:tr>
              <a:tr h="26933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4.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Powiatowe Centrum Wspierania Edukacji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51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0561479"/>
                  </a:ext>
                </a:extLst>
              </a:tr>
              <a:tr h="40400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5.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Przedszkole z Oddziałami Integracyjnymi Krasnal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126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433462"/>
                  </a:ext>
                </a:extLst>
              </a:tr>
              <a:tr h="469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6.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Szkoła Podstawowa Nr 4 z Oddziałami Integracyjnymi im. ks. Jana Twardowskiego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9497076"/>
                  </a:ext>
                </a:extLst>
              </a:tr>
              <a:tr h="26933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7.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Szkoła Podstawowa w Judzikach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27786878"/>
                  </a:ext>
                </a:extLst>
              </a:tr>
              <a:tr h="469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>
                          <a:effectLst/>
                          <a:latin typeface="Arial Narrow" panose="020B0606020202030204" pitchFamily="34" charset="0"/>
                        </a:rPr>
                        <a:t>8.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  <a:latin typeface="Arial Narrow" panose="020B0606020202030204" pitchFamily="34" charset="0"/>
                        </a:rPr>
                        <a:t>Szkoła Podstawowa w Mazurach prowadzona przez Stowarzyszenie „EDUKATOR” w Łomży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7477221"/>
                  </a:ext>
                </a:extLst>
              </a:tr>
              <a:tr h="260361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RAZEM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420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effectLst/>
                          <a:latin typeface="Arial Narrow" panose="020B0606020202030204" pitchFamily="34" charset="0"/>
                        </a:rPr>
                        <a:t>39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61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67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47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025119"/>
                  </a:ext>
                </a:extLst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303092" y="1075920"/>
            <a:ext cx="3883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Realizacja badań </a:t>
            </a:r>
            <a:r>
              <a:rPr lang="pl-PL" dirty="0" err="1"/>
              <a:t>skriningowych</a:t>
            </a:r>
            <a:r>
              <a:rPr lang="pl-PL" dirty="0"/>
              <a:t> dzieci </a:t>
            </a:r>
          </a:p>
        </p:txBody>
      </p:sp>
    </p:spTree>
    <p:extLst>
      <p:ext uri="{BB962C8B-B14F-4D97-AF65-F5344CB8AC3E}">
        <p14:creationId xmlns:p14="http://schemas.microsoft.com/office/powerpoint/2010/main" val="41196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066518"/>
              </p:ext>
            </p:extLst>
          </p:nvPr>
        </p:nvGraphicFramePr>
        <p:xfrm>
          <a:off x="218185" y="3551909"/>
          <a:ext cx="11487369" cy="1988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33">
                  <a:extLst>
                    <a:ext uri="{9D8B030D-6E8A-4147-A177-3AD203B41FA5}">
                      <a16:colId xmlns:a16="http://schemas.microsoft.com/office/drawing/2014/main" val="3563252257"/>
                    </a:ext>
                  </a:extLst>
                </a:gridCol>
                <a:gridCol w="5338482">
                  <a:extLst>
                    <a:ext uri="{9D8B030D-6E8A-4147-A177-3AD203B41FA5}">
                      <a16:colId xmlns:a16="http://schemas.microsoft.com/office/drawing/2014/main" val="756205851"/>
                    </a:ext>
                  </a:extLst>
                </a:gridCol>
                <a:gridCol w="951535">
                  <a:extLst>
                    <a:ext uri="{9D8B030D-6E8A-4147-A177-3AD203B41FA5}">
                      <a16:colId xmlns:a16="http://schemas.microsoft.com/office/drawing/2014/main" val="3295066773"/>
                    </a:ext>
                  </a:extLst>
                </a:gridCol>
                <a:gridCol w="1213441">
                  <a:extLst>
                    <a:ext uri="{9D8B030D-6E8A-4147-A177-3AD203B41FA5}">
                      <a16:colId xmlns:a16="http://schemas.microsoft.com/office/drawing/2014/main" val="2978260300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937605122"/>
                    </a:ext>
                  </a:extLst>
                </a:gridCol>
                <a:gridCol w="820270">
                  <a:extLst>
                    <a:ext uri="{9D8B030D-6E8A-4147-A177-3AD203B41FA5}">
                      <a16:colId xmlns:a16="http://schemas.microsoft.com/office/drawing/2014/main" val="2827479958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1430942334"/>
                    </a:ext>
                  </a:extLst>
                </a:gridCol>
                <a:gridCol w="1052278">
                  <a:extLst>
                    <a:ext uri="{9D8B030D-6E8A-4147-A177-3AD203B41FA5}">
                      <a16:colId xmlns:a16="http://schemas.microsoft.com/office/drawing/2014/main" val="1872203197"/>
                    </a:ext>
                  </a:extLst>
                </a:gridCol>
              </a:tblGrid>
              <a:tr h="6972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L.p.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Instytucja / szkoła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Ilość badań z umowy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Ilość osób realizujących badanie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7-9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 10-12 lat 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13-15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16 i więcej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75292122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 Liceum Ogólnokształcące im. Jana Kochanowskiego w Olecku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06919581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Szkoła Podstawowa Nr 2 im. Mikołaja Kopernika w Olecku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09906643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Szkoła Podstawowa Nr 4 z Oddziałami Integracyjnymi im. ks.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Jana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Twardowskiego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861789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6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RAZEM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dirty="0">
                          <a:latin typeface="Arial Narrow" panose="020B0606020202030204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dirty="0"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dirty="0">
                          <a:latin typeface="Arial Narrow" panose="020B060602020203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dirty="0">
                          <a:latin typeface="Arial Narrow" panose="020B0606020202030204" pitchFamily="34" charset="0"/>
                        </a:rPr>
                        <a:t>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dirty="0"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3996134"/>
                  </a:ext>
                </a:extLst>
              </a:tr>
            </a:tbl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94E973-7256-9410-E9D1-50EBB66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" y="5625176"/>
            <a:ext cx="10254815" cy="707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82939" y="45729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88085" y="852951"/>
            <a:ext cx="4830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Badanie wstępne (</a:t>
            </a:r>
            <a:r>
              <a:rPr lang="pl-PL" dirty="0" err="1"/>
              <a:t>skriningowe</a:t>
            </a:r>
            <a:r>
              <a:rPr lang="pl-PL" dirty="0"/>
              <a:t>) uczniów w szkole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976531"/>
              </p:ext>
            </p:extLst>
          </p:nvPr>
        </p:nvGraphicFramePr>
        <p:xfrm>
          <a:off x="218185" y="1209362"/>
          <a:ext cx="11359711" cy="2024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33">
                  <a:extLst>
                    <a:ext uri="{9D8B030D-6E8A-4147-A177-3AD203B41FA5}">
                      <a16:colId xmlns:a16="http://schemas.microsoft.com/office/drawing/2014/main" val="374774259"/>
                    </a:ext>
                  </a:extLst>
                </a:gridCol>
                <a:gridCol w="5298141">
                  <a:extLst>
                    <a:ext uri="{9D8B030D-6E8A-4147-A177-3AD203B41FA5}">
                      <a16:colId xmlns:a16="http://schemas.microsoft.com/office/drawing/2014/main" val="3363879378"/>
                    </a:ext>
                  </a:extLst>
                </a:gridCol>
                <a:gridCol w="1048870">
                  <a:extLst>
                    <a:ext uri="{9D8B030D-6E8A-4147-A177-3AD203B41FA5}">
                      <a16:colId xmlns:a16="http://schemas.microsoft.com/office/drawing/2014/main" val="3706040721"/>
                    </a:ext>
                  </a:extLst>
                </a:gridCol>
                <a:gridCol w="1062318">
                  <a:extLst>
                    <a:ext uri="{9D8B030D-6E8A-4147-A177-3AD203B41FA5}">
                      <a16:colId xmlns:a16="http://schemas.microsoft.com/office/drawing/2014/main" val="4286793421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403157111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3986007879"/>
                    </a:ext>
                  </a:extLst>
                </a:gridCol>
                <a:gridCol w="954741">
                  <a:extLst>
                    <a:ext uri="{9D8B030D-6E8A-4147-A177-3AD203B41FA5}">
                      <a16:colId xmlns:a16="http://schemas.microsoft.com/office/drawing/2014/main" val="775455508"/>
                    </a:ext>
                  </a:extLst>
                </a:gridCol>
                <a:gridCol w="951514">
                  <a:extLst>
                    <a:ext uri="{9D8B030D-6E8A-4147-A177-3AD203B41FA5}">
                      <a16:colId xmlns:a16="http://schemas.microsoft.com/office/drawing/2014/main" val="4058331091"/>
                    </a:ext>
                  </a:extLst>
                </a:gridCol>
              </a:tblGrid>
              <a:tr h="6649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L.p.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Instytucja / szkoła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Ilość badań z umowy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Ilość osób realizujących badanie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7-9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 10-12 lat 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13-15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16 i więcej lat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1692070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 Liceum Ogólnokształcące im. Jana Kochanowskiego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6888860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Szkoła Podstawowa Nr 2 im. Mikołaja Kopernika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0517196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Szkoła Podstawowa Nr 4 z Oddziałami Integracyjnymi im. ks.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Jana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Twardowskiego w Olecku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49409956"/>
                  </a:ext>
                </a:extLst>
              </a:tr>
              <a:tr h="14289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6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RAZEM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9876637"/>
                  </a:ext>
                </a:extLst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218185" y="3304166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Etap 2. realizacja badań AKU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218" y="70318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8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F79A638D-DC72-EBD1-983D-C401FFA7E6C4}"/>
              </a:ext>
            </a:extLst>
          </p:cNvPr>
          <p:cNvSpPr txBox="1">
            <a:spLocks/>
          </p:cNvSpPr>
          <p:nvPr/>
        </p:nvSpPr>
        <p:spPr>
          <a:xfrm>
            <a:off x="425885" y="0"/>
            <a:ext cx="1118574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solidFill>
                <a:srgbClr val="0C4CA2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93E42A-E88A-24D7-6350-18D3D12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49" y="116969"/>
            <a:ext cx="1050678" cy="1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5327FC1-7CA8-FD58-6074-80DF00795D1C}"/>
              </a:ext>
            </a:extLst>
          </p:cNvPr>
          <p:cNvSpPr txBox="1"/>
          <p:nvPr/>
        </p:nvSpPr>
        <p:spPr>
          <a:xfrm>
            <a:off x="482939" y="45729"/>
            <a:ext cx="10902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C4CA2"/>
                </a:solidFill>
              </a:rPr>
              <a:t>Dobra praktyka – Powiat Olecki</a:t>
            </a:r>
            <a:endParaRPr lang="pl-PL" sz="4400" dirty="0">
              <a:solidFill>
                <a:srgbClr val="0C4CA2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67337" y="766365"/>
            <a:ext cx="535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Realizacja wsparcia - studium przypadku/rodziny WWR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372647"/>
              </p:ext>
            </p:extLst>
          </p:nvPr>
        </p:nvGraphicFramePr>
        <p:xfrm>
          <a:off x="167337" y="1134601"/>
          <a:ext cx="11218307" cy="5467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111">
                  <a:extLst>
                    <a:ext uri="{9D8B030D-6E8A-4147-A177-3AD203B41FA5}">
                      <a16:colId xmlns:a16="http://schemas.microsoft.com/office/drawing/2014/main" val="731695884"/>
                    </a:ext>
                  </a:extLst>
                </a:gridCol>
                <a:gridCol w="7819540">
                  <a:extLst>
                    <a:ext uri="{9D8B030D-6E8A-4147-A177-3AD203B41FA5}">
                      <a16:colId xmlns:a16="http://schemas.microsoft.com/office/drawing/2014/main" val="3223369192"/>
                    </a:ext>
                  </a:extLst>
                </a:gridCol>
                <a:gridCol w="2109855">
                  <a:extLst>
                    <a:ext uri="{9D8B030D-6E8A-4147-A177-3AD203B41FA5}">
                      <a16:colId xmlns:a16="http://schemas.microsoft.com/office/drawing/2014/main" val="106534117"/>
                    </a:ext>
                  </a:extLst>
                </a:gridCol>
                <a:gridCol w="763801">
                  <a:extLst>
                    <a:ext uri="{9D8B030D-6E8A-4147-A177-3AD203B41FA5}">
                      <a16:colId xmlns:a16="http://schemas.microsoft.com/office/drawing/2014/main" val="3876851758"/>
                    </a:ext>
                  </a:extLst>
                </a:gridCol>
              </a:tblGrid>
              <a:tr h="2201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L.p.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Nazwa formy wsparcia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Jedn. miary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Ilość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335807424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Konsultacja lekarza specjalisty - 6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usługa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4175758860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terapeutyczne -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problemy psychologiczne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2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551366446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terapeutyczne - problemy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wychowawcze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2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4068506531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Indywidualne zajęcia rozwijające kompetencje społeczne TUS - 7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2200302822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5.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Indywidualne zajęcia terapeutyczne - rehabilitacyjne - 4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950125896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6.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Indywidualne zajęcia terapeutyczne - wada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wymowy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780620991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7.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Instruktaż fizjoterapeutyczny dla rodziny do pracy z dzieckiem - 7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2198573958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8.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Instruktaż logopedyczny dla rodziny do pracy z dzieckiem - 8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102466078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9.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Instruktaż psychologiczny do pracy z dzieckiem dla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rodziny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296744144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 err="1">
                          <a:effectLst/>
                          <a:latin typeface="Arial Narrow" panose="020B0606020202030204" pitchFamily="34" charset="0"/>
                        </a:rPr>
                        <a:t>Instuktaż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 pedagogiczny dla rodziny do pracy z dzieckiem w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domu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6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767343804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11.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Grupowe zajęcia sensoryczne (grupa młodsza) - 2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2468822421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12.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Grupowe zajęcia sensoryczne (grupa starsza) - 4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840689740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13.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Grupowe zajęcia usprawniająco-ruchowe - 1 dziecko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miesiąc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299482007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14.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Szkolenie TUS dla nauczyciela/specjalisty pracującego z dzieckiem - 7 specjalistów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usługa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950946088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15.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Usługa rehabilitacyjna - 1 dziecko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44678435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16.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Zajęcia grupowe sensoryczne - grupa młodsza - 2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966238934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17.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Zajęcia instruktażowe dla nauczyciela pracującego z dzieckiem z kosztami dojazdu - 4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godzina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007388546"/>
                  </a:ext>
                </a:extLst>
              </a:tr>
              <a:tr h="2107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18.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Zakup pomocy dydaktycznych do pracy terapeutycznej z dzieckiem dla rodziców w </a:t>
                      </a:r>
                      <a:r>
                        <a:rPr lang="pl-PL" sz="1600" u="none" strike="noStrike" dirty="0" smtClean="0">
                          <a:effectLst/>
                          <a:latin typeface="Arial Narrow" panose="020B0606020202030204" pitchFamily="34" charset="0"/>
                        </a:rPr>
                        <a:t>domu - </a:t>
                      </a:r>
                      <a:r>
                        <a:rPr lang="pl-PL" sz="1600" u="none" strike="noStrike" dirty="0">
                          <a:effectLst/>
                          <a:latin typeface="Arial Narrow" panose="020B0606020202030204" pitchFamily="34" charset="0"/>
                        </a:rPr>
                        <a:t>3 dzieci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zestaw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2332191997"/>
                  </a:ext>
                </a:extLst>
              </a:tr>
              <a:tr h="2107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19.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Zakup pomocy dydaktycznych do pracy terapeutycznej z dzieckiem w przedszkolu / PPP - 4 dzieci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zestaw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3454254794"/>
                  </a:ext>
                </a:extLst>
              </a:tr>
              <a:tr h="1405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20.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Zakup pomocy surdologopedycznych do pracy terapeutycznej w PPP - 1 dziecko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zestaw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85198734"/>
                  </a:ext>
                </a:extLst>
              </a:tr>
              <a:tr h="140517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RAZEM: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Arial Narrow" panose="020B0606020202030204" pitchFamily="34" charset="0"/>
                        </a:rPr>
                        <a:t>308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684" marR="4684" marT="4684" marB="0" anchor="ctr"/>
                </a:tc>
                <a:extLst>
                  <a:ext uri="{0D108BD9-81ED-4DB2-BD59-A6C34878D82A}">
                    <a16:rowId xmlns:a16="http://schemas.microsoft.com/office/drawing/2014/main" val="1416181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1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1BDB3DCA99714AB6FB2B977A562649" ma:contentTypeVersion="12" ma:contentTypeDescription="Utwórz nowy dokument." ma:contentTypeScope="" ma:versionID="8e23ef0a7ecea96e708c8d7fa30482d7">
  <xsd:schema xmlns:xsd="http://www.w3.org/2001/XMLSchema" xmlns:xs="http://www.w3.org/2001/XMLSchema" xmlns:p="http://schemas.microsoft.com/office/2006/metadata/properties" xmlns:ns2="1d9d4d47-3c34-441c-87c8-a1d395826c7e" xmlns:ns3="367100b9-b560-44b7-9700-c9e01cc107b0" targetNamespace="http://schemas.microsoft.com/office/2006/metadata/properties" ma:root="true" ma:fieldsID="02c64721bd9aa33b1f8a7ad290cb313e" ns2:_="" ns3:_="">
    <xsd:import namespace="1d9d4d47-3c34-441c-87c8-a1d395826c7e"/>
    <xsd:import namespace="367100b9-b560-44b7-9700-c9e01cc107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9d4d47-3c34-441c-87c8-a1d395826c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3b0ad5e2-dd37-4b24-9842-044369a8d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100b9-b560-44b7-9700-c9e01cc107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97c412d-905e-4047-b101-34576d6e0594}" ma:internalName="TaxCatchAll" ma:showField="CatchAllData" ma:web="367100b9-b560-44b7-9700-c9e01cc107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BA1574-63EF-4CB6-A0CD-78D49E0065BA}"/>
</file>

<file path=customXml/itemProps2.xml><?xml version="1.0" encoding="utf-8"?>
<ds:datastoreItem xmlns:ds="http://schemas.openxmlformats.org/officeDocument/2006/customXml" ds:itemID="{B56B41EB-A5E6-4F0A-BFC8-10580FF0A99D}"/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1048</TotalTime>
  <Words>1480</Words>
  <Application>Microsoft Office PowerPoint</Application>
  <PresentationFormat>Panoramiczny</PresentationFormat>
  <Paragraphs>439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Cambria</vt:lpstr>
      <vt:lpstr>Impact</vt:lpstr>
      <vt:lpstr>Times New Roman</vt:lpstr>
      <vt:lpstr>Wingdings</vt:lpstr>
      <vt:lpstr>Wydarzenie główne</vt:lpstr>
      <vt:lpstr>Powiat Olecki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DziękujEMY za uwagę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podsumowująca projekt</dc:title>
  <dc:creator>Halina Bogdanska</dc:creator>
  <cp:lastModifiedBy>acer</cp:lastModifiedBy>
  <cp:revision>51</cp:revision>
  <dcterms:created xsi:type="dcterms:W3CDTF">2022-08-25T06:32:01Z</dcterms:created>
  <dcterms:modified xsi:type="dcterms:W3CDTF">2023-04-20T22:05:12Z</dcterms:modified>
</cp:coreProperties>
</file>