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7" r:id="rId5"/>
    <p:sldId id="276" r:id="rId6"/>
    <p:sldId id="269" r:id="rId7"/>
    <p:sldId id="277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4660"/>
  </p:normalViewPr>
  <p:slideViewPr>
    <p:cSldViewPr snapToGrid="0">
      <p:cViewPr varScale="1">
        <p:scale>
          <a:sx n="82" d="100"/>
          <a:sy n="82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9DD8CF-707E-41C9-90A2-8E32F71F5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6D8B16-9854-4479-8AB7-228E06246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CE6F15-BD7F-4DCD-B202-F2C2AEC2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C6FBE5-EBD2-4F44-B145-C2D5F8846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1E126C-CC15-4AC6-A2FE-61B5B006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00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EC8D13-D29B-4B27-8F1A-96917ED4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28D460F-21FB-4FC3-A9A3-3EC21E5C9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B65F84-EB07-4317-A944-B296FA62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0B2F40E-C66C-4D52-BDA4-26C9D66D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5058A2-C76C-43EB-8102-CC70DE759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09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6AADE26-C222-4415-ADA4-41F86DDB5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5952CBC-F501-4D54-B61A-AAF7986CF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0BAD89-080B-4C86-9BA6-627CA9F10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EE66C2-86D0-4D46-A7EA-B08BDAB09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A35953-5BAB-4243-B790-E09B638C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941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2B3C96-D9A2-41EE-8D0D-E0ED3D090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1732E9-91FF-4CC3-B770-95939E094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9AC23D4-8323-4F82-A5E3-CDAFA28A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34A569-0341-4649-99E7-CEDBE0DD8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63BCBE-C291-49FF-B0C9-837083B7B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129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3414E4-F991-42ED-AD90-3476A97C0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264C8FA-7493-4A12-8B4E-65A0A8EBC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D715ECF-1A54-4B0C-9E24-F52658F5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F6C2327-B31B-461B-9E1F-2F9C981C8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B721E6-4570-40FA-9D75-4E4CEBD2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791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53C41E-74D1-4649-8BF2-2006C223E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C07933-B14B-4466-AB28-87180C6B7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DCB588-E061-4206-A801-948D8BBD8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1CF0FF-61A4-4475-BBE5-82D34FFED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5629A4-7B28-4389-A64C-53B85FDE9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312C80D-BA43-49D8-B911-63FD39A7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398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6C6BD6-EB4A-4041-8171-B711962D8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EF5F42E-2634-4C15-8C4D-B0464E7DC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17FE389-2F41-4181-BF02-5841DE5CD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A7BD266-81C1-4CDC-A3CA-7859F0097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B9964A8-F052-4FAC-89F0-B0258864FF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64487AE-03ED-42A4-B2D8-ACAEB284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FCE1280-10E9-4903-A481-44566C759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EBDC63A-491C-49C1-B1AC-6D25A6A9A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186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FC9CC8-52A2-474A-BB4E-C6580BD0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6B29A78-3201-4741-89C4-16AC123E7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F5DFEC7-6435-415B-A974-14529C0B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2FE1357-CFBF-4035-8025-FAAD5DC1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14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0D443EA-A949-48D0-A915-4E7CA46B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FD9D7BC-475E-4A11-A272-00C784CA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CF14CD4-72F0-4D79-843B-9B8F3803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358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B44CE1-AA4F-4C42-A4E1-427910941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43811D-16CA-4482-B1D2-2229B7736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75859AD-1E61-4935-BF50-9D6C67F76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D8A2A1-C79D-49E0-AD8C-4BC496F1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F6362BD-656E-4787-895A-DCC3717B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D9E470-6A29-4C5B-89AB-B8EAE7CA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535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367641-9E04-4C49-86A9-A186EE8B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22A68D7-196C-4C66-818F-A006EC12F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E3E9A9-4A10-4379-9DC7-471BC84BA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72F683F-111C-47A3-AA1C-14F54893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54828C7-983B-4EBF-9007-F00A8185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B6BFBD-BAD1-4966-89A2-7C6B6C5D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36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BF90B53-7F13-4A81-B8EA-31FD09FC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3BA2C8-A673-453B-972D-FED8185AC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26BB37-B632-4646-8370-B8E530B18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AE2DD-4DF4-4A56-BD1E-3E3A5297255A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DABC12C-44AF-4AF2-B2EB-AA0B64E30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5A66CF-B7D4-4874-9D08-D2321F025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71741-C18B-44A6-AA97-D15CCEA2A8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38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EFE66-4248-46D7-9505-1C073E739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3221"/>
            <a:ext cx="9144000" cy="2387600"/>
          </a:xfrm>
        </p:spPr>
        <p:txBody>
          <a:bodyPr>
            <a:normAutofit/>
          </a:bodyPr>
          <a:lstStyle/>
          <a:p>
            <a:br>
              <a:rPr lang="pl-PL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Finansowanie wsparcia dzieci </a:t>
            </a:r>
            <a:br>
              <a:rPr lang="pl-PL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uczniów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304678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EFE66-4248-46D7-9505-1C073E739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1731"/>
            <a:ext cx="9144000" cy="2387600"/>
          </a:xfrm>
        </p:spPr>
        <p:txBody>
          <a:bodyPr>
            <a:normAutofit/>
          </a:bodyPr>
          <a:lstStyle/>
          <a:p>
            <a:br>
              <a:rPr lang="pl-PL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mamy?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269521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C6266-D9E5-4A5B-AAF9-959646C8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Specjaliści i pomoc psychologiczno-pedagogiczna.</a:t>
            </a:r>
            <a:br>
              <a:rPr lang="pl-PL" sz="4000" b="1" dirty="0"/>
            </a:br>
            <a:r>
              <a:rPr lang="pl-PL" sz="4000" b="1" dirty="0"/>
              <a:t>To już mamy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9F6D23-E5BD-4BD1-9A3D-920C1E89F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53" y="1825624"/>
            <a:ext cx="11230047" cy="4667251"/>
          </a:xfrm>
        </p:spPr>
        <p:txBody>
          <a:bodyPr>
            <a:normAutofit/>
          </a:bodyPr>
          <a:lstStyle/>
          <a:p>
            <a:pPr lvl="1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>
                <a:latin typeface="Arial" panose="020B0604020202020204" pitchFamily="34" charset="0"/>
              </a:rPr>
              <a:t>Finansowanie minimalnych standardów zatrudnienia etatów specjalistów (logopedy, pedagoga, pedagoga specjalnego, terapeuty pedagogicznego </a:t>
            </a:r>
            <a:br>
              <a:rPr lang="pl-PL" dirty="0">
                <a:latin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</a:rPr>
              <a:t>i psychologa) w przedszkolach i szkołach ogólnodostępnych. </a:t>
            </a:r>
          </a:p>
          <a:p>
            <a:pPr lvl="1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>
                <a:latin typeface="Arial" panose="020B0604020202020204" pitchFamily="34" charset="0"/>
              </a:rPr>
              <a:t>Minimalna wartość etatów specjalistów w zależności od wielkości szkoły / przedszkola / zespołu mierzonej liczbą uczniów.</a:t>
            </a:r>
          </a:p>
          <a:p>
            <a:pPr lvl="1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>
                <a:latin typeface="Arial" panose="020B0604020202020204" pitchFamily="34" charset="0"/>
              </a:rPr>
              <a:t>Zwiększenie subwencji oświatowej o dodatkową kwotę, która wymaga realizacja projektowanych standardów. Samorządy otrzymują finansowanie w subwencji oświatowej wynikające ze zwiększenia standardów do poziomów ustalonych w przepisach prawa. Również w przedszkolach.</a:t>
            </a:r>
          </a:p>
        </p:txBody>
      </p:sp>
    </p:spTree>
    <p:extLst>
      <p:ext uri="{BB962C8B-B14F-4D97-AF65-F5344CB8AC3E}">
        <p14:creationId xmlns:p14="http://schemas.microsoft.com/office/powerpoint/2010/main" val="3302287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C138CE-50B3-42CC-BFBE-5DEB8ACE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Główne kwoty wydatkowe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F7AC00-D952-4810-B265-22A38BFC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7304"/>
            <a:ext cx="10515600" cy="4351338"/>
          </a:xfrm>
        </p:spPr>
        <p:txBody>
          <a:bodyPr>
            <a:normAutofit/>
          </a:bodyPr>
          <a:lstStyle/>
          <a:p>
            <a:endParaRPr lang="pl-PL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Etat nauczyciela (średnio) z pochodnymi to ok. 99 tys. zł rocznie.</a:t>
            </a:r>
          </a:p>
          <a:p>
            <a:endParaRPr lang="pl-PL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1 godzina zajęć z dziećmi to średnio 4,9 tys. zł </a:t>
            </a:r>
            <a:b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(założenie: nauczyciel pracuje w wymiarze 20 godzin zajęć tygodniowo).</a:t>
            </a:r>
          </a:p>
          <a:p>
            <a:endParaRPr lang="pl-PL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Waga o wartości 0,7 to ok. 1 godzina pracy nauczyciela.  </a:t>
            </a:r>
          </a:p>
          <a:p>
            <a:pPr marL="0" indent="0">
              <a:buNone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55134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C138CE-50B3-42CC-BFBE-5DEB8ACE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Obecne finansowanie PPP z wag </a:t>
            </a:r>
            <a:br>
              <a:rPr lang="pl-PL" sz="4000" b="1" dirty="0"/>
            </a:br>
            <a:r>
              <a:rPr lang="pl-PL" sz="4000" b="1" dirty="0"/>
              <a:t>(oprócz specjalistów)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F7AC00-D952-4810-B265-22A38BFC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73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Założenie: Di=1</a:t>
            </a:r>
          </a:p>
          <a:p>
            <a:endParaRPr lang="pl-PL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Szkoły podstawowe P54 = 0,025 = 172 zł = 29 uczniów finansuje </a:t>
            </a:r>
            <a:b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1 godzinę w tygodniu.</a:t>
            </a: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Szkoły ponadpodstawowe P55 = 0,012 = 83 zł = 60 uczniów finansuje </a:t>
            </a:r>
            <a:b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1 godzinę w tygodniu.</a:t>
            </a:r>
          </a:p>
          <a:p>
            <a:endParaRPr lang="pl-PL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02685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C138CE-50B3-42CC-BFBE-5DEB8ACE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Obecne finansowanie orzeczeń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F7AC00-D952-4810-B265-22A38BFC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73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Założenie: Di=1</a:t>
            </a:r>
          </a:p>
          <a:p>
            <a:endParaRPr lang="pl-PL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P5 = 1,4 = 9,7 tys. zł = 2 godziny</a:t>
            </a: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P6 i P78 = 2,9 = 20,0 tys. zł = 4 godziny</a:t>
            </a: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P7 i P79 = 3,6 = 24,8 tys. zł = 5 godzin</a:t>
            </a: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P8 i P74 = 9,5 = 65,5 tys. zł = 13 godzin</a:t>
            </a:r>
          </a:p>
          <a:p>
            <a:r>
              <a:rPr lang="pl-PL" sz="2400" dirty="0">
                <a:latin typeface="Arial" panose="020B0604020202020204" pitchFamily="34" charset="0"/>
                <a:ea typeface="Calibri" panose="020F0502020204030204" pitchFamily="34" charset="0"/>
              </a:rPr>
              <a:t>P76 = 0,84 = 5,8 tys. zł = 5 godzin (miesięcznie)</a:t>
            </a:r>
          </a:p>
          <a:p>
            <a:endParaRPr lang="pl-PL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737093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C6266-D9E5-4A5B-AAF9-959646C8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070" y="305117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/>
              <a:t>Czy to dobre rozwiązanie?</a:t>
            </a:r>
            <a:br>
              <a:rPr lang="pl-PL" sz="4000" b="1" dirty="0"/>
            </a:br>
            <a:br>
              <a:rPr lang="pl-PL" sz="4000" b="1" dirty="0"/>
            </a:br>
            <a:r>
              <a:rPr lang="pl-PL" sz="4000" b="1" dirty="0"/>
              <a:t>Jakich rozwiązań finansowych potrzeba?</a:t>
            </a:r>
            <a:br>
              <a:rPr lang="pl-PL" sz="4000" b="1" dirty="0"/>
            </a:br>
            <a:br>
              <a:rPr lang="pl-PL" sz="4000" b="1" dirty="0"/>
            </a:b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2157395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289</Words>
  <Application>Microsoft Office PowerPoint</Application>
  <PresentationFormat>Panoramiczny</PresentationFormat>
  <Paragraphs>27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 Finansowanie wsparcia dzieci  i uczniów</vt:lpstr>
      <vt:lpstr> Co mamy?</vt:lpstr>
      <vt:lpstr>Specjaliści i pomoc psychologiczno-pedagogiczna. To już mamy</vt:lpstr>
      <vt:lpstr>Główne kwoty wydatkowe</vt:lpstr>
      <vt:lpstr>Obecne finansowanie PPP z wag  (oprócz specjalistów)</vt:lpstr>
      <vt:lpstr>Obecne finansowanie orzeczeń</vt:lpstr>
      <vt:lpstr>Czy to dobre rozwiązanie?  Jakich rozwiązań finansowych potrzeba?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Finansowanie</dc:title>
  <dc:creator>Daria Pietrzykowska</dc:creator>
  <cp:lastModifiedBy>Grzegorz Pochopień</cp:lastModifiedBy>
  <cp:revision>20</cp:revision>
  <dcterms:created xsi:type="dcterms:W3CDTF">2021-03-23T14:41:41Z</dcterms:created>
  <dcterms:modified xsi:type="dcterms:W3CDTF">2023-04-21T13:13:02Z</dcterms:modified>
</cp:coreProperties>
</file>