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6" r:id="rId2"/>
    <p:sldId id="276" r:id="rId3"/>
    <p:sldId id="293" r:id="rId4"/>
    <p:sldId id="367" r:id="rId5"/>
    <p:sldId id="297" r:id="rId6"/>
    <p:sldId id="369" r:id="rId7"/>
    <p:sldId id="395" r:id="rId8"/>
    <p:sldId id="396" r:id="rId9"/>
    <p:sldId id="370" r:id="rId10"/>
    <p:sldId id="372" r:id="rId11"/>
    <p:sldId id="373" r:id="rId12"/>
    <p:sldId id="374" r:id="rId13"/>
    <p:sldId id="375" r:id="rId14"/>
    <p:sldId id="376" r:id="rId15"/>
    <p:sldId id="394" r:id="rId16"/>
    <p:sldId id="371" r:id="rId17"/>
    <p:sldId id="351" r:id="rId18"/>
    <p:sldId id="377" r:id="rId19"/>
    <p:sldId id="352" r:id="rId20"/>
    <p:sldId id="378" r:id="rId21"/>
    <p:sldId id="380" r:id="rId22"/>
    <p:sldId id="379" r:id="rId23"/>
    <p:sldId id="332" r:id="rId24"/>
    <p:sldId id="381" r:id="rId25"/>
    <p:sldId id="382" r:id="rId26"/>
    <p:sldId id="383" r:id="rId27"/>
    <p:sldId id="398" r:id="rId28"/>
    <p:sldId id="397" r:id="rId29"/>
    <p:sldId id="399" r:id="rId30"/>
    <p:sldId id="384" r:id="rId31"/>
    <p:sldId id="391" r:id="rId32"/>
    <p:sldId id="393" r:id="rId3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ata Hostyńska" initials="AH" lastIdx="1" clrIdx="0">
    <p:extLst>
      <p:ext uri="{19B8F6BF-5375-455C-9EA6-DF929625EA0E}">
        <p15:presenceInfo xmlns:p15="http://schemas.microsoft.com/office/powerpoint/2012/main" userId="S-1-5-21-940074936-3348340172-1524945890-1657" providerId="AD"/>
      </p:ext>
    </p:extLst>
  </p:cmAuthor>
  <p:cmAuthor id="2" name="Sylwia SB. Borowska" initials="SSB" lastIdx="1" clrIdx="1">
    <p:extLst>
      <p:ext uri="{19B8F6BF-5375-455C-9EA6-DF929625EA0E}">
        <p15:presenceInfo xmlns:p15="http://schemas.microsoft.com/office/powerpoint/2012/main" userId="S-1-5-21-940074936-3348340172-1524945890-16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72308" autoAdjust="0"/>
  </p:normalViewPr>
  <p:slideViewPr>
    <p:cSldViewPr snapToGrid="0">
      <p:cViewPr varScale="1">
        <p:scale>
          <a:sx n="63" d="100"/>
          <a:sy n="63" d="100"/>
        </p:scale>
        <p:origin x="132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BD7A5-4CDD-4B5E-83B5-AB53CA86216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D8D5AC0-5D21-4C7D-BA3B-B09CDC98740B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Możliwe</a:t>
          </a:r>
        </a:p>
        <a:p>
          <a:r>
            <a: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rozwiązania</a:t>
          </a:r>
        </a:p>
      </dgm:t>
    </dgm:pt>
    <dgm:pt modelId="{0135A718-6A42-44F5-9579-DC406BCD9A0C}" type="parTrans" cxnId="{55244CF8-BAE0-4E5A-A213-009C2154A84E}">
      <dgm:prSet/>
      <dgm:spPr/>
      <dgm:t>
        <a:bodyPr/>
        <a:lstStyle/>
        <a:p>
          <a:endParaRPr lang="pl-PL"/>
        </a:p>
      </dgm:t>
    </dgm:pt>
    <dgm:pt modelId="{79E641B3-DC54-4D06-91F8-34741347845D}" type="sibTrans" cxnId="{55244CF8-BAE0-4E5A-A213-009C2154A84E}">
      <dgm:prSet/>
      <dgm:spPr/>
      <dgm:t>
        <a:bodyPr/>
        <a:lstStyle/>
        <a:p>
          <a:endParaRPr lang="pl-PL"/>
        </a:p>
      </dgm:t>
    </dgm:pt>
    <dgm:pt modelId="{19092652-B150-40EC-97FC-11B81221C73D}">
      <dgm:prSet custT="1"/>
      <dgm:spPr/>
      <dgm:t>
        <a:bodyPr/>
        <a:lstStyle/>
        <a:p>
          <a:pPr>
            <a:buFont typeface="+mj-lt"/>
            <a:buNone/>
          </a:pPr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Stanowisko jednoosobowe – Koordynator MWM</a:t>
          </a:r>
        </a:p>
      </dgm:t>
    </dgm:pt>
    <dgm:pt modelId="{B522D9C6-998B-4CBB-9F53-1B0E3872BBA6}" type="parTrans" cxnId="{52DED440-5D16-4143-8190-B235AE793B81}">
      <dgm:prSet/>
      <dgm:spPr/>
      <dgm:t>
        <a:bodyPr/>
        <a:lstStyle/>
        <a:p>
          <a:endParaRPr lang="pl-PL"/>
        </a:p>
      </dgm:t>
    </dgm:pt>
    <dgm:pt modelId="{F0484CB9-2C29-42F0-B965-AE4CCE9B0D1E}" type="sibTrans" cxnId="{52DED440-5D16-4143-8190-B235AE793B81}">
      <dgm:prSet/>
      <dgm:spPr/>
      <dgm:t>
        <a:bodyPr/>
        <a:lstStyle/>
        <a:p>
          <a:endParaRPr lang="pl-PL"/>
        </a:p>
      </dgm:t>
    </dgm:pt>
    <dgm:pt modelId="{355BE70C-BEEF-4023-B76D-A15CD9865642}">
      <dgm:prSet custT="1"/>
      <dgm:spPr/>
      <dgm:t>
        <a:bodyPr/>
        <a:lstStyle/>
        <a:p>
          <a:pPr>
            <a:buFont typeface="+mj-lt"/>
            <a:buNone/>
          </a:pPr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Zespół osób /stanowisko wieloosobowe/zespół koordynacji zasobów</a:t>
          </a:r>
        </a:p>
      </dgm:t>
    </dgm:pt>
    <dgm:pt modelId="{2EC27135-B520-495F-8076-725C30BEBBC9}" type="parTrans" cxnId="{5F03E923-5C7D-4C73-BE18-3573936AB885}">
      <dgm:prSet/>
      <dgm:spPr/>
      <dgm:t>
        <a:bodyPr/>
        <a:lstStyle/>
        <a:p>
          <a:endParaRPr lang="pl-PL"/>
        </a:p>
      </dgm:t>
    </dgm:pt>
    <dgm:pt modelId="{862138DB-4766-474C-85C6-D7C8EEC4801C}" type="sibTrans" cxnId="{5F03E923-5C7D-4C73-BE18-3573936AB885}">
      <dgm:prSet/>
      <dgm:spPr/>
      <dgm:t>
        <a:bodyPr/>
        <a:lstStyle/>
        <a:p>
          <a:endParaRPr lang="pl-PL"/>
        </a:p>
      </dgm:t>
    </dgm:pt>
    <dgm:pt modelId="{59D386BE-5DB1-4B74-9CAD-B0F389312E0D}">
      <dgm:prSet/>
      <dgm:spPr/>
      <dgm:t>
        <a:bodyPr/>
        <a:lstStyle/>
        <a:p>
          <a:pPr>
            <a:buFont typeface="+mj-lt"/>
            <a:buNone/>
          </a:pP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Odrębna, wydzielona jednostka w strukturze SP </a:t>
          </a:r>
        </a:p>
      </dgm:t>
    </dgm:pt>
    <dgm:pt modelId="{110DC8C5-5980-4A96-9ECE-30F2AC339FC0}" type="parTrans" cxnId="{B0D7093C-0108-4D38-8390-192D2F81CC68}">
      <dgm:prSet/>
      <dgm:spPr/>
      <dgm:t>
        <a:bodyPr/>
        <a:lstStyle/>
        <a:p>
          <a:endParaRPr lang="pl-PL"/>
        </a:p>
      </dgm:t>
    </dgm:pt>
    <dgm:pt modelId="{50DE5ABC-8042-4E31-8FC7-8A70DF8E2468}" type="sibTrans" cxnId="{B0D7093C-0108-4D38-8390-192D2F81CC68}">
      <dgm:prSet/>
      <dgm:spPr/>
      <dgm:t>
        <a:bodyPr/>
        <a:lstStyle/>
        <a:p>
          <a:endParaRPr lang="pl-PL"/>
        </a:p>
      </dgm:t>
    </dgm:pt>
    <dgm:pt modelId="{9E10EDAE-C6F4-462E-B29E-FC02C37BA2B9}" type="pres">
      <dgm:prSet presAssocID="{732BD7A5-4CDD-4B5E-83B5-AB53CA86216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3634CA1-EFF9-4A65-8254-820497C2B85B}" type="pres">
      <dgm:prSet presAssocID="{5D8D5AC0-5D21-4C7D-BA3B-B09CDC98740B}" presName="singleCycle" presStyleCnt="0"/>
      <dgm:spPr/>
    </dgm:pt>
    <dgm:pt modelId="{AE807DB3-9437-44C7-BE9B-D186F70A3294}" type="pres">
      <dgm:prSet presAssocID="{5D8D5AC0-5D21-4C7D-BA3B-B09CDC98740B}" presName="singleCenter" presStyleLbl="node1" presStyleIdx="0" presStyleCnt="4" custAng="0" custScaleX="168877" custScaleY="65402" custLinFactNeighborX="2918" custLinFactNeighborY="-11065">
        <dgm:presLayoutVars>
          <dgm:chMax val="7"/>
          <dgm:chPref val="7"/>
        </dgm:presLayoutVars>
      </dgm:prSet>
      <dgm:spPr/>
    </dgm:pt>
    <dgm:pt modelId="{3862F92C-31C7-4B31-8864-B2BE99C3A85E}" type="pres">
      <dgm:prSet presAssocID="{B522D9C6-998B-4CBB-9F53-1B0E3872BBA6}" presName="Name56" presStyleLbl="parChTrans1D2" presStyleIdx="0" presStyleCnt="3"/>
      <dgm:spPr/>
    </dgm:pt>
    <dgm:pt modelId="{53468212-7A2A-49C8-9008-F920EBE4E828}" type="pres">
      <dgm:prSet presAssocID="{19092652-B150-40EC-97FC-11B81221C73D}" presName="text0" presStyleLbl="node1" presStyleIdx="1" presStyleCnt="4" custScaleX="330976" custScaleY="138397" custRadScaleRad="85913" custRadScaleInc="4492">
        <dgm:presLayoutVars>
          <dgm:bulletEnabled val="1"/>
        </dgm:presLayoutVars>
      </dgm:prSet>
      <dgm:spPr/>
    </dgm:pt>
    <dgm:pt modelId="{0DC373C8-73ED-4467-974B-8BD28B2CD87C}" type="pres">
      <dgm:prSet presAssocID="{110DC8C5-5980-4A96-9ECE-30F2AC339FC0}" presName="Name56" presStyleLbl="parChTrans1D2" presStyleIdx="1" presStyleCnt="3"/>
      <dgm:spPr/>
    </dgm:pt>
    <dgm:pt modelId="{7A9B8DC1-8A8A-43CB-BC3C-3548B41BD266}" type="pres">
      <dgm:prSet presAssocID="{59D386BE-5DB1-4B74-9CAD-B0F389312E0D}" presName="text0" presStyleLbl="node1" presStyleIdx="2" presStyleCnt="4" custScaleX="305971" custRadScaleRad="99824" custRadScaleInc="636">
        <dgm:presLayoutVars>
          <dgm:bulletEnabled val="1"/>
        </dgm:presLayoutVars>
      </dgm:prSet>
      <dgm:spPr/>
    </dgm:pt>
    <dgm:pt modelId="{16741B9B-AD2D-4184-9AA9-E5D545915C6A}" type="pres">
      <dgm:prSet presAssocID="{2EC27135-B520-495F-8076-725C30BEBBC9}" presName="Name56" presStyleLbl="parChTrans1D2" presStyleIdx="2" presStyleCnt="3"/>
      <dgm:spPr/>
    </dgm:pt>
    <dgm:pt modelId="{DB5EB1E6-2649-4893-9A6F-65A9C530DA21}" type="pres">
      <dgm:prSet presAssocID="{355BE70C-BEEF-4023-B76D-A15CD9865642}" presName="text0" presStyleLbl="node1" presStyleIdx="3" presStyleCnt="4" custScaleX="340168" custRadScaleRad="100180" custRadScaleInc="633">
        <dgm:presLayoutVars>
          <dgm:bulletEnabled val="1"/>
        </dgm:presLayoutVars>
      </dgm:prSet>
      <dgm:spPr/>
    </dgm:pt>
  </dgm:ptLst>
  <dgm:cxnLst>
    <dgm:cxn modelId="{61E23F22-F0B2-4595-A4A8-7EB28E79F28E}" type="presOf" srcId="{110DC8C5-5980-4A96-9ECE-30F2AC339FC0}" destId="{0DC373C8-73ED-4467-974B-8BD28B2CD87C}" srcOrd="0" destOrd="0" presId="urn:microsoft.com/office/officeart/2008/layout/RadialCluster"/>
    <dgm:cxn modelId="{5F03E923-5C7D-4C73-BE18-3573936AB885}" srcId="{5D8D5AC0-5D21-4C7D-BA3B-B09CDC98740B}" destId="{355BE70C-BEEF-4023-B76D-A15CD9865642}" srcOrd="2" destOrd="0" parTransId="{2EC27135-B520-495F-8076-725C30BEBBC9}" sibTransId="{862138DB-4766-474C-85C6-D7C8EEC4801C}"/>
    <dgm:cxn modelId="{130F1134-DF81-433B-A0E9-AD7BE5AE9D02}" type="presOf" srcId="{2EC27135-B520-495F-8076-725C30BEBBC9}" destId="{16741B9B-AD2D-4184-9AA9-E5D545915C6A}" srcOrd="0" destOrd="0" presId="urn:microsoft.com/office/officeart/2008/layout/RadialCluster"/>
    <dgm:cxn modelId="{B0D7093C-0108-4D38-8390-192D2F81CC68}" srcId="{5D8D5AC0-5D21-4C7D-BA3B-B09CDC98740B}" destId="{59D386BE-5DB1-4B74-9CAD-B0F389312E0D}" srcOrd="1" destOrd="0" parTransId="{110DC8C5-5980-4A96-9ECE-30F2AC339FC0}" sibTransId="{50DE5ABC-8042-4E31-8FC7-8A70DF8E2468}"/>
    <dgm:cxn modelId="{52DED440-5D16-4143-8190-B235AE793B81}" srcId="{5D8D5AC0-5D21-4C7D-BA3B-B09CDC98740B}" destId="{19092652-B150-40EC-97FC-11B81221C73D}" srcOrd="0" destOrd="0" parTransId="{B522D9C6-998B-4CBB-9F53-1B0E3872BBA6}" sibTransId="{F0484CB9-2C29-42F0-B965-AE4CCE9B0D1E}"/>
    <dgm:cxn modelId="{4A648376-3511-4159-BA9F-23ACC5FE26DD}" type="presOf" srcId="{355BE70C-BEEF-4023-B76D-A15CD9865642}" destId="{DB5EB1E6-2649-4893-9A6F-65A9C530DA21}" srcOrd="0" destOrd="0" presId="urn:microsoft.com/office/officeart/2008/layout/RadialCluster"/>
    <dgm:cxn modelId="{56F26458-9128-4803-A803-6997B8863160}" type="presOf" srcId="{5D8D5AC0-5D21-4C7D-BA3B-B09CDC98740B}" destId="{AE807DB3-9437-44C7-BE9B-D186F70A3294}" srcOrd="0" destOrd="0" presId="urn:microsoft.com/office/officeart/2008/layout/RadialCluster"/>
    <dgm:cxn modelId="{988EE7A1-84EA-4B04-98D3-6B27C14CB945}" type="presOf" srcId="{732BD7A5-4CDD-4B5E-83B5-AB53CA862162}" destId="{9E10EDAE-C6F4-462E-B29E-FC02C37BA2B9}" srcOrd="0" destOrd="0" presId="urn:microsoft.com/office/officeart/2008/layout/RadialCluster"/>
    <dgm:cxn modelId="{BB286DAA-7A28-4823-9CB8-AFEBA79261A6}" type="presOf" srcId="{59D386BE-5DB1-4B74-9CAD-B0F389312E0D}" destId="{7A9B8DC1-8A8A-43CB-BC3C-3548B41BD266}" srcOrd="0" destOrd="0" presId="urn:microsoft.com/office/officeart/2008/layout/RadialCluster"/>
    <dgm:cxn modelId="{A51779D3-CED8-45C7-A0FC-44CBD36AEC44}" type="presOf" srcId="{B522D9C6-998B-4CBB-9F53-1B0E3872BBA6}" destId="{3862F92C-31C7-4B31-8864-B2BE99C3A85E}" srcOrd="0" destOrd="0" presId="urn:microsoft.com/office/officeart/2008/layout/RadialCluster"/>
    <dgm:cxn modelId="{754454F7-DA71-41CA-8270-C821024D8437}" type="presOf" srcId="{19092652-B150-40EC-97FC-11B81221C73D}" destId="{53468212-7A2A-49C8-9008-F920EBE4E828}" srcOrd="0" destOrd="0" presId="urn:microsoft.com/office/officeart/2008/layout/RadialCluster"/>
    <dgm:cxn modelId="{55244CF8-BAE0-4E5A-A213-009C2154A84E}" srcId="{732BD7A5-4CDD-4B5E-83B5-AB53CA862162}" destId="{5D8D5AC0-5D21-4C7D-BA3B-B09CDC98740B}" srcOrd="0" destOrd="0" parTransId="{0135A718-6A42-44F5-9579-DC406BCD9A0C}" sibTransId="{79E641B3-DC54-4D06-91F8-34741347845D}"/>
    <dgm:cxn modelId="{5BF608C6-54A5-48F4-BBAA-5AAAB55EC9F3}" type="presParOf" srcId="{9E10EDAE-C6F4-462E-B29E-FC02C37BA2B9}" destId="{93634CA1-EFF9-4A65-8254-820497C2B85B}" srcOrd="0" destOrd="0" presId="urn:microsoft.com/office/officeart/2008/layout/RadialCluster"/>
    <dgm:cxn modelId="{C3DB498B-3861-4DE1-985A-6460B9F0BB0F}" type="presParOf" srcId="{93634CA1-EFF9-4A65-8254-820497C2B85B}" destId="{AE807DB3-9437-44C7-BE9B-D186F70A3294}" srcOrd="0" destOrd="0" presId="urn:microsoft.com/office/officeart/2008/layout/RadialCluster"/>
    <dgm:cxn modelId="{AAFCCCAD-FD72-4B6E-ACC9-A211BF852635}" type="presParOf" srcId="{93634CA1-EFF9-4A65-8254-820497C2B85B}" destId="{3862F92C-31C7-4B31-8864-B2BE99C3A85E}" srcOrd="1" destOrd="0" presId="urn:microsoft.com/office/officeart/2008/layout/RadialCluster"/>
    <dgm:cxn modelId="{CA6DA962-0639-4C08-83DB-18210CFDEA50}" type="presParOf" srcId="{93634CA1-EFF9-4A65-8254-820497C2B85B}" destId="{53468212-7A2A-49C8-9008-F920EBE4E828}" srcOrd="2" destOrd="0" presId="urn:microsoft.com/office/officeart/2008/layout/RadialCluster"/>
    <dgm:cxn modelId="{02CCB5FE-28B6-4813-A7BB-3218465416DE}" type="presParOf" srcId="{93634CA1-EFF9-4A65-8254-820497C2B85B}" destId="{0DC373C8-73ED-4467-974B-8BD28B2CD87C}" srcOrd="3" destOrd="0" presId="urn:microsoft.com/office/officeart/2008/layout/RadialCluster"/>
    <dgm:cxn modelId="{A760E0AD-49FE-42EE-A4B9-54935DF8003E}" type="presParOf" srcId="{93634CA1-EFF9-4A65-8254-820497C2B85B}" destId="{7A9B8DC1-8A8A-43CB-BC3C-3548B41BD266}" srcOrd="4" destOrd="0" presId="urn:microsoft.com/office/officeart/2008/layout/RadialCluster"/>
    <dgm:cxn modelId="{E935AB14-FC13-4BD0-9D3B-AD64207ADD1A}" type="presParOf" srcId="{93634CA1-EFF9-4A65-8254-820497C2B85B}" destId="{16741B9B-AD2D-4184-9AA9-E5D545915C6A}" srcOrd="5" destOrd="0" presId="urn:microsoft.com/office/officeart/2008/layout/RadialCluster"/>
    <dgm:cxn modelId="{66345F79-A409-420B-B696-DFE74856B983}" type="presParOf" srcId="{93634CA1-EFF9-4A65-8254-820497C2B85B}" destId="{DB5EB1E6-2649-4893-9A6F-65A9C530DA2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AC5A7-A359-4CAD-9775-144C72738A5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67A6518-9487-482A-83B9-48C555957AA4}">
      <dgm:prSet phldrT="[Tekst]" custT="1"/>
      <dgm:spPr>
        <a:solidFill>
          <a:srgbClr val="002060"/>
        </a:solidFill>
      </dgm:spPr>
      <dgm:t>
        <a:bodyPr/>
        <a:lstStyle/>
        <a:p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Obszary </a:t>
          </a:r>
        </a:p>
        <a:p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wsparcia</a:t>
          </a:r>
        </a:p>
        <a:p>
          <a:r>
            <a:rPr lang="pl-PL" sz="1400" dirty="0">
              <a:latin typeface="Arial" panose="020B0604020202020204" pitchFamily="34" charset="0"/>
              <a:cs typeface="Arial" panose="020B0604020202020204" pitchFamily="34" charset="0"/>
            </a:rPr>
            <a:t>(sektory)</a:t>
          </a:r>
        </a:p>
      </dgm:t>
    </dgm:pt>
    <dgm:pt modelId="{FA789BD5-A06A-409F-B772-42A07D269054}" type="parTrans" cxnId="{0E9D57AB-2270-487D-B22D-1475216BCF43}">
      <dgm:prSet/>
      <dgm:spPr/>
      <dgm:t>
        <a:bodyPr/>
        <a:lstStyle/>
        <a:p>
          <a:endParaRPr lang="pl-PL"/>
        </a:p>
      </dgm:t>
    </dgm:pt>
    <dgm:pt modelId="{2C903B90-DADF-4201-8123-0F4A2FF0D827}" type="sibTrans" cxnId="{0E9D57AB-2270-487D-B22D-1475216BCF43}">
      <dgm:prSet/>
      <dgm:spPr/>
      <dgm:t>
        <a:bodyPr/>
        <a:lstStyle/>
        <a:p>
          <a:endParaRPr lang="pl-PL"/>
        </a:p>
      </dgm:t>
    </dgm:pt>
    <dgm:pt modelId="{E7C722CB-871A-43E6-92EB-03C56F6D4BE1}">
      <dgm:prSet phldrT="[Tekst]" custT="1"/>
      <dgm:spPr/>
      <dgm:t>
        <a:bodyPr/>
        <a:lstStyle/>
        <a:p>
          <a:r>
            <a:rPr lang="pl-PL" sz="1400" dirty="0"/>
            <a:t>Edukacja</a:t>
          </a:r>
        </a:p>
      </dgm:t>
    </dgm:pt>
    <dgm:pt modelId="{5A1CC0EC-3FF4-478E-A47B-CA3024221017}" type="parTrans" cxnId="{76A7F08A-2DC8-457B-862A-F8846F4655AA}">
      <dgm:prSet/>
      <dgm:spPr/>
      <dgm:t>
        <a:bodyPr/>
        <a:lstStyle/>
        <a:p>
          <a:endParaRPr lang="pl-PL"/>
        </a:p>
      </dgm:t>
    </dgm:pt>
    <dgm:pt modelId="{D0EAD5B3-A8FE-4AE0-B97C-0AEE6B83157F}" type="sibTrans" cxnId="{76A7F08A-2DC8-457B-862A-F8846F4655AA}">
      <dgm:prSet/>
      <dgm:spPr/>
      <dgm:t>
        <a:bodyPr/>
        <a:lstStyle/>
        <a:p>
          <a:endParaRPr lang="pl-PL"/>
        </a:p>
      </dgm:t>
    </dgm:pt>
    <dgm:pt modelId="{0F7C532C-D515-4AD9-9D51-4FCDE5FA6B2A}">
      <dgm:prSet phldrT="[Tekst]" custT="1"/>
      <dgm:spPr/>
      <dgm:t>
        <a:bodyPr/>
        <a:lstStyle/>
        <a:p>
          <a:r>
            <a:rPr lang="pl-PL" sz="1400"/>
            <a:t>Zdrowie</a:t>
          </a:r>
          <a:endParaRPr lang="pl-PL" sz="1400" dirty="0"/>
        </a:p>
      </dgm:t>
    </dgm:pt>
    <dgm:pt modelId="{8B126CB6-B21A-4C32-B789-FC5114158D8D}" type="parTrans" cxnId="{96F6EEE8-24E7-407F-B30E-21B26FD79D8D}">
      <dgm:prSet/>
      <dgm:spPr/>
      <dgm:t>
        <a:bodyPr/>
        <a:lstStyle/>
        <a:p>
          <a:endParaRPr lang="pl-PL"/>
        </a:p>
      </dgm:t>
    </dgm:pt>
    <dgm:pt modelId="{8508440C-5898-4BC3-81D4-2D8EDA5A0357}" type="sibTrans" cxnId="{96F6EEE8-24E7-407F-B30E-21B26FD79D8D}">
      <dgm:prSet/>
      <dgm:spPr/>
      <dgm:t>
        <a:bodyPr/>
        <a:lstStyle/>
        <a:p>
          <a:endParaRPr lang="pl-PL"/>
        </a:p>
      </dgm:t>
    </dgm:pt>
    <dgm:pt modelId="{C9C6E051-B576-4D44-A672-9F5A5695D9D4}">
      <dgm:prSet phldrT="[Tekst]" custT="1"/>
      <dgm:spPr/>
      <dgm:t>
        <a:bodyPr/>
        <a:lstStyle/>
        <a:p>
          <a:r>
            <a:rPr lang="pl-PL" sz="1400" dirty="0"/>
            <a:t>Pomoc</a:t>
          </a:r>
        </a:p>
        <a:p>
          <a:r>
            <a:rPr lang="pl-PL" sz="1400" dirty="0"/>
            <a:t>społeczna</a:t>
          </a:r>
        </a:p>
      </dgm:t>
    </dgm:pt>
    <dgm:pt modelId="{1BC4BA7E-1BD3-4DA5-B8EB-C4DCE646CA81}" type="parTrans" cxnId="{159FE6BC-5FDA-430E-AF2F-2CC0C5F77110}">
      <dgm:prSet/>
      <dgm:spPr/>
      <dgm:t>
        <a:bodyPr/>
        <a:lstStyle/>
        <a:p>
          <a:endParaRPr lang="pl-PL"/>
        </a:p>
      </dgm:t>
    </dgm:pt>
    <dgm:pt modelId="{FC540737-681C-429E-9D59-F2672F3C3EEA}" type="sibTrans" cxnId="{159FE6BC-5FDA-430E-AF2F-2CC0C5F77110}">
      <dgm:prSet/>
      <dgm:spPr/>
      <dgm:t>
        <a:bodyPr/>
        <a:lstStyle/>
        <a:p>
          <a:endParaRPr lang="pl-PL"/>
        </a:p>
      </dgm:t>
    </dgm:pt>
    <dgm:pt modelId="{7F15BB8A-1DE2-4863-87A7-6E551FB83EEC}">
      <dgm:prSet custT="1"/>
      <dgm:spPr/>
      <dgm:t>
        <a:bodyPr/>
        <a:lstStyle/>
        <a:p>
          <a:r>
            <a:rPr lang="pl-PL" sz="1400" dirty="0"/>
            <a:t>Kultura i sport</a:t>
          </a:r>
        </a:p>
      </dgm:t>
    </dgm:pt>
    <dgm:pt modelId="{49F2CFF0-6CB9-43A9-BF7C-C2341AF4CCC9}" type="parTrans" cxnId="{44465200-C6E3-4BC9-AD4F-610CF5C645BA}">
      <dgm:prSet/>
      <dgm:spPr/>
      <dgm:t>
        <a:bodyPr/>
        <a:lstStyle/>
        <a:p>
          <a:endParaRPr lang="pl-PL"/>
        </a:p>
      </dgm:t>
    </dgm:pt>
    <dgm:pt modelId="{2569A446-0636-4522-8C0D-D2F9C9E17575}" type="sibTrans" cxnId="{44465200-C6E3-4BC9-AD4F-610CF5C645BA}">
      <dgm:prSet/>
      <dgm:spPr/>
      <dgm:t>
        <a:bodyPr/>
        <a:lstStyle/>
        <a:p>
          <a:endParaRPr lang="pl-PL"/>
        </a:p>
      </dgm:t>
    </dgm:pt>
    <dgm:pt modelId="{375157B5-DCC1-4E98-BA11-C9B210955D81}">
      <dgm:prSet custT="1"/>
      <dgm:spPr/>
      <dgm:t>
        <a:bodyPr/>
        <a:lstStyle/>
        <a:p>
          <a:r>
            <a:rPr lang="pl-PL" sz="1400" dirty="0"/>
            <a:t>Rynek</a:t>
          </a:r>
          <a:r>
            <a:rPr lang="pl-PL" sz="1800" dirty="0"/>
            <a:t> </a:t>
          </a:r>
          <a:r>
            <a:rPr lang="pl-PL" sz="1400" dirty="0"/>
            <a:t>pracy</a:t>
          </a:r>
        </a:p>
      </dgm:t>
    </dgm:pt>
    <dgm:pt modelId="{5F59C10B-F0FF-4482-AA8C-BA6AB6E2444D}" type="parTrans" cxnId="{A558D0C9-0953-4BF0-A45D-DF5745FF3F4C}">
      <dgm:prSet/>
      <dgm:spPr/>
      <dgm:t>
        <a:bodyPr/>
        <a:lstStyle/>
        <a:p>
          <a:endParaRPr lang="pl-PL"/>
        </a:p>
      </dgm:t>
    </dgm:pt>
    <dgm:pt modelId="{E74CC0A9-C7FE-4280-B20B-324188618F02}" type="sibTrans" cxnId="{A558D0C9-0953-4BF0-A45D-DF5745FF3F4C}">
      <dgm:prSet/>
      <dgm:spPr/>
      <dgm:t>
        <a:bodyPr/>
        <a:lstStyle/>
        <a:p>
          <a:endParaRPr lang="pl-PL"/>
        </a:p>
      </dgm:t>
    </dgm:pt>
    <dgm:pt modelId="{89550B46-4561-4494-BD87-1368F1250B6B}" type="pres">
      <dgm:prSet presAssocID="{BEEAC5A7-A359-4CAD-9775-144C72738A5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56F893-70F3-4044-86DC-EEF9D23FBBA4}" type="pres">
      <dgm:prSet presAssocID="{967A6518-9487-482A-83B9-48C555957AA4}" presName="centerShape" presStyleLbl="node0" presStyleIdx="0" presStyleCnt="1" custScaleX="153157" custScaleY="126017"/>
      <dgm:spPr/>
    </dgm:pt>
    <dgm:pt modelId="{5ACB5621-D9B3-4BF3-B3F1-0B725579DB2B}" type="pres">
      <dgm:prSet presAssocID="{5A1CC0EC-3FF4-478E-A47B-CA3024221017}" presName="parTrans" presStyleLbl="sibTrans2D1" presStyleIdx="0" presStyleCnt="5"/>
      <dgm:spPr/>
    </dgm:pt>
    <dgm:pt modelId="{54A7BCDF-99B3-4F2D-9658-5793CCBCD24D}" type="pres">
      <dgm:prSet presAssocID="{5A1CC0EC-3FF4-478E-A47B-CA3024221017}" presName="connectorText" presStyleLbl="sibTrans2D1" presStyleIdx="0" presStyleCnt="5"/>
      <dgm:spPr/>
    </dgm:pt>
    <dgm:pt modelId="{FE344A7D-1C6F-432B-9645-8F30026B210C}" type="pres">
      <dgm:prSet presAssocID="{E7C722CB-871A-43E6-92EB-03C56F6D4BE1}" presName="node" presStyleLbl="node1" presStyleIdx="0" presStyleCnt="5" custScaleX="131986">
        <dgm:presLayoutVars>
          <dgm:bulletEnabled val="1"/>
        </dgm:presLayoutVars>
      </dgm:prSet>
      <dgm:spPr/>
    </dgm:pt>
    <dgm:pt modelId="{0597EEBA-3706-4907-AE8D-BB2FB8B73855}" type="pres">
      <dgm:prSet presAssocID="{8B126CB6-B21A-4C32-B789-FC5114158D8D}" presName="parTrans" presStyleLbl="sibTrans2D1" presStyleIdx="1" presStyleCnt="5"/>
      <dgm:spPr/>
    </dgm:pt>
    <dgm:pt modelId="{0C93CEF1-5966-4702-889E-E11800CF99F2}" type="pres">
      <dgm:prSet presAssocID="{8B126CB6-B21A-4C32-B789-FC5114158D8D}" presName="connectorText" presStyleLbl="sibTrans2D1" presStyleIdx="1" presStyleCnt="5"/>
      <dgm:spPr/>
    </dgm:pt>
    <dgm:pt modelId="{F4B10239-5658-4BB2-8F19-6DE4EF72BE80}" type="pres">
      <dgm:prSet presAssocID="{0F7C532C-D515-4AD9-9D51-4FCDE5FA6B2A}" presName="node" presStyleLbl="node1" presStyleIdx="1" presStyleCnt="5" custScaleX="122715" custRadScaleRad="121077" custRadScaleInc="13585">
        <dgm:presLayoutVars>
          <dgm:bulletEnabled val="1"/>
        </dgm:presLayoutVars>
      </dgm:prSet>
      <dgm:spPr/>
    </dgm:pt>
    <dgm:pt modelId="{F9363189-C1AD-47EC-80B8-55F76109DBE7}" type="pres">
      <dgm:prSet presAssocID="{49F2CFF0-6CB9-43A9-BF7C-C2341AF4CCC9}" presName="parTrans" presStyleLbl="sibTrans2D1" presStyleIdx="2" presStyleCnt="5"/>
      <dgm:spPr/>
    </dgm:pt>
    <dgm:pt modelId="{24D5C0BF-0F53-45D7-A94A-96F960E9D5C4}" type="pres">
      <dgm:prSet presAssocID="{49F2CFF0-6CB9-43A9-BF7C-C2341AF4CCC9}" presName="connectorText" presStyleLbl="sibTrans2D1" presStyleIdx="2" presStyleCnt="5"/>
      <dgm:spPr/>
    </dgm:pt>
    <dgm:pt modelId="{A9910D3E-8135-4360-847E-6FF53B1141D4}" type="pres">
      <dgm:prSet presAssocID="{7F15BB8A-1DE2-4863-87A7-6E551FB83EEC}" presName="node" presStyleLbl="node1" presStyleIdx="2" presStyleCnt="5" custScaleX="127493" custRadScaleRad="127937" custRadScaleInc="-16604">
        <dgm:presLayoutVars>
          <dgm:bulletEnabled val="1"/>
        </dgm:presLayoutVars>
      </dgm:prSet>
      <dgm:spPr/>
    </dgm:pt>
    <dgm:pt modelId="{73A40066-D009-4C45-AF7F-AEAB3A4ACFBB}" type="pres">
      <dgm:prSet presAssocID="{5F59C10B-F0FF-4482-AA8C-BA6AB6E2444D}" presName="parTrans" presStyleLbl="sibTrans2D1" presStyleIdx="3" presStyleCnt="5"/>
      <dgm:spPr/>
    </dgm:pt>
    <dgm:pt modelId="{F1713F05-8151-49EE-8BE5-7E4CA351509C}" type="pres">
      <dgm:prSet presAssocID="{5F59C10B-F0FF-4482-AA8C-BA6AB6E2444D}" presName="connectorText" presStyleLbl="sibTrans2D1" presStyleIdx="3" presStyleCnt="5"/>
      <dgm:spPr/>
    </dgm:pt>
    <dgm:pt modelId="{482ACE85-3BCF-474C-8289-A8FA6BFE504D}" type="pres">
      <dgm:prSet presAssocID="{375157B5-DCC1-4E98-BA11-C9B210955D81}" presName="node" presStyleLbl="node1" presStyleIdx="3" presStyleCnt="5" custScaleX="132573" custRadScaleRad="112821" custRadScaleInc="22499">
        <dgm:presLayoutVars>
          <dgm:bulletEnabled val="1"/>
        </dgm:presLayoutVars>
      </dgm:prSet>
      <dgm:spPr/>
    </dgm:pt>
    <dgm:pt modelId="{74D18F5A-14DE-478C-8F52-AA5E7593BE0D}" type="pres">
      <dgm:prSet presAssocID="{1BC4BA7E-1BD3-4DA5-B8EB-C4DCE646CA81}" presName="parTrans" presStyleLbl="sibTrans2D1" presStyleIdx="4" presStyleCnt="5"/>
      <dgm:spPr/>
    </dgm:pt>
    <dgm:pt modelId="{1588E1C3-8510-49C4-A097-4421062FB035}" type="pres">
      <dgm:prSet presAssocID="{1BC4BA7E-1BD3-4DA5-B8EB-C4DCE646CA81}" presName="connectorText" presStyleLbl="sibTrans2D1" presStyleIdx="4" presStyleCnt="5"/>
      <dgm:spPr/>
    </dgm:pt>
    <dgm:pt modelId="{97048E54-9DA9-449C-B6E6-D37E91DE0185}" type="pres">
      <dgm:prSet presAssocID="{C9C6E051-B576-4D44-A672-9F5A5695D9D4}" presName="node" presStyleLbl="node1" presStyleIdx="4" presStyleCnt="5" custScaleX="140162" custRadScaleRad="127103" custRadScaleInc="-11119">
        <dgm:presLayoutVars>
          <dgm:bulletEnabled val="1"/>
        </dgm:presLayoutVars>
      </dgm:prSet>
      <dgm:spPr/>
    </dgm:pt>
  </dgm:ptLst>
  <dgm:cxnLst>
    <dgm:cxn modelId="{44465200-C6E3-4BC9-AD4F-610CF5C645BA}" srcId="{967A6518-9487-482A-83B9-48C555957AA4}" destId="{7F15BB8A-1DE2-4863-87A7-6E551FB83EEC}" srcOrd="2" destOrd="0" parTransId="{49F2CFF0-6CB9-43A9-BF7C-C2341AF4CCC9}" sibTransId="{2569A446-0636-4522-8C0D-D2F9C9E17575}"/>
    <dgm:cxn modelId="{0C95D116-D5F8-4F50-9F6E-16001493F0EA}" type="presOf" srcId="{5A1CC0EC-3FF4-478E-A47B-CA3024221017}" destId="{54A7BCDF-99B3-4F2D-9658-5793CCBCD24D}" srcOrd="1" destOrd="0" presId="urn:microsoft.com/office/officeart/2005/8/layout/radial5"/>
    <dgm:cxn modelId="{E108815D-5909-45DA-998B-17488AAC6FAB}" type="presOf" srcId="{C9C6E051-B576-4D44-A672-9F5A5695D9D4}" destId="{97048E54-9DA9-449C-B6E6-D37E91DE0185}" srcOrd="0" destOrd="0" presId="urn:microsoft.com/office/officeart/2005/8/layout/radial5"/>
    <dgm:cxn modelId="{DD69456B-A7AD-4B27-8D78-5BBDB026D39F}" type="presOf" srcId="{967A6518-9487-482A-83B9-48C555957AA4}" destId="{2656F893-70F3-4044-86DC-EEF9D23FBBA4}" srcOrd="0" destOrd="0" presId="urn:microsoft.com/office/officeart/2005/8/layout/radial5"/>
    <dgm:cxn modelId="{8D928978-9062-4232-9911-1DA7714DDB32}" type="presOf" srcId="{375157B5-DCC1-4E98-BA11-C9B210955D81}" destId="{482ACE85-3BCF-474C-8289-A8FA6BFE504D}" srcOrd="0" destOrd="0" presId="urn:microsoft.com/office/officeart/2005/8/layout/radial5"/>
    <dgm:cxn modelId="{6157E25A-3EC9-4B19-AE8F-0F8FE88FD3DF}" type="presOf" srcId="{5F59C10B-F0FF-4482-AA8C-BA6AB6E2444D}" destId="{F1713F05-8151-49EE-8BE5-7E4CA351509C}" srcOrd="1" destOrd="0" presId="urn:microsoft.com/office/officeart/2005/8/layout/radial5"/>
    <dgm:cxn modelId="{73E73A7B-2E41-463F-9BA9-2703B8C8057C}" type="presOf" srcId="{E7C722CB-871A-43E6-92EB-03C56F6D4BE1}" destId="{FE344A7D-1C6F-432B-9645-8F30026B210C}" srcOrd="0" destOrd="0" presId="urn:microsoft.com/office/officeart/2005/8/layout/radial5"/>
    <dgm:cxn modelId="{76A7F08A-2DC8-457B-862A-F8846F4655AA}" srcId="{967A6518-9487-482A-83B9-48C555957AA4}" destId="{E7C722CB-871A-43E6-92EB-03C56F6D4BE1}" srcOrd="0" destOrd="0" parTransId="{5A1CC0EC-3FF4-478E-A47B-CA3024221017}" sibTransId="{D0EAD5B3-A8FE-4AE0-B97C-0AEE6B83157F}"/>
    <dgm:cxn modelId="{9FA3B38F-1087-4F9F-96C4-28492376FC5D}" type="presOf" srcId="{0F7C532C-D515-4AD9-9D51-4FCDE5FA6B2A}" destId="{F4B10239-5658-4BB2-8F19-6DE4EF72BE80}" srcOrd="0" destOrd="0" presId="urn:microsoft.com/office/officeart/2005/8/layout/radial5"/>
    <dgm:cxn modelId="{524E7493-747F-4ED0-9112-34FB1EE32DDF}" type="presOf" srcId="{49F2CFF0-6CB9-43A9-BF7C-C2341AF4CCC9}" destId="{24D5C0BF-0F53-45D7-A94A-96F960E9D5C4}" srcOrd="1" destOrd="0" presId="urn:microsoft.com/office/officeart/2005/8/layout/radial5"/>
    <dgm:cxn modelId="{149F2C96-172A-478F-9DEF-AC8D8B94E8B4}" type="presOf" srcId="{5A1CC0EC-3FF4-478E-A47B-CA3024221017}" destId="{5ACB5621-D9B3-4BF3-B3F1-0B725579DB2B}" srcOrd="0" destOrd="0" presId="urn:microsoft.com/office/officeart/2005/8/layout/radial5"/>
    <dgm:cxn modelId="{C9376C97-619F-4643-AA0D-D39046AF5E42}" type="presOf" srcId="{49F2CFF0-6CB9-43A9-BF7C-C2341AF4CCC9}" destId="{F9363189-C1AD-47EC-80B8-55F76109DBE7}" srcOrd="0" destOrd="0" presId="urn:microsoft.com/office/officeart/2005/8/layout/radial5"/>
    <dgm:cxn modelId="{FA2525A8-DC89-4C32-97BD-7F54BF918413}" type="presOf" srcId="{5F59C10B-F0FF-4482-AA8C-BA6AB6E2444D}" destId="{73A40066-D009-4C45-AF7F-AEAB3A4ACFBB}" srcOrd="0" destOrd="0" presId="urn:microsoft.com/office/officeart/2005/8/layout/radial5"/>
    <dgm:cxn modelId="{0E9D57AB-2270-487D-B22D-1475216BCF43}" srcId="{BEEAC5A7-A359-4CAD-9775-144C72738A51}" destId="{967A6518-9487-482A-83B9-48C555957AA4}" srcOrd="0" destOrd="0" parTransId="{FA789BD5-A06A-409F-B772-42A07D269054}" sibTransId="{2C903B90-DADF-4201-8123-0F4A2FF0D827}"/>
    <dgm:cxn modelId="{229406AC-203F-42FE-B950-E1F46D725697}" type="presOf" srcId="{1BC4BA7E-1BD3-4DA5-B8EB-C4DCE646CA81}" destId="{74D18F5A-14DE-478C-8F52-AA5E7593BE0D}" srcOrd="0" destOrd="0" presId="urn:microsoft.com/office/officeart/2005/8/layout/radial5"/>
    <dgm:cxn modelId="{72D2E3B6-BAB9-41A5-86C3-F2620E12E3A2}" type="presOf" srcId="{8B126CB6-B21A-4C32-B789-FC5114158D8D}" destId="{0C93CEF1-5966-4702-889E-E11800CF99F2}" srcOrd="1" destOrd="0" presId="urn:microsoft.com/office/officeart/2005/8/layout/radial5"/>
    <dgm:cxn modelId="{159FE6BC-5FDA-430E-AF2F-2CC0C5F77110}" srcId="{967A6518-9487-482A-83B9-48C555957AA4}" destId="{C9C6E051-B576-4D44-A672-9F5A5695D9D4}" srcOrd="4" destOrd="0" parTransId="{1BC4BA7E-1BD3-4DA5-B8EB-C4DCE646CA81}" sibTransId="{FC540737-681C-429E-9D59-F2672F3C3EEA}"/>
    <dgm:cxn modelId="{26D3EDC0-8B18-46D8-BC4B-BBE3047F6FD2}" type="presOf" srcId="{7F15BB8A-1DE2-4863-87A7-6E551FB83EEC}" destId="{A9910D3E-8135-4360-847E-6FF53B1141D4}" srcOrd="0" destOrd="0" presId="urn:microsoft.com/office/officeart/2005/8/layout/radial5"/>
    <dgm:cxn modelId="{3F9BD5C3-EBD7-4E37-9563-6A4AD1099135}" type="presOf" srcId="{8B126CB6-B21A-4C32-B789-FC5114158D8D}" destId="{0597EEBA-3706-4907-AE8D-BB2FB8B73855}" srcOrd="0" destOrd="0" presId="urn:microsoft.com/office/officeart/2005/8/layout/radial5"/>
    <dgm:cxn modelId="{29B129C8-6497-40D8-B38C-CFA14F9A72F2}" type="presOf" srcId="{1BC4BA7E-1BD3-4DA5-B8EB-C4DCE646CA81}" destId="{1588E1C3-8510-49C4-A097-4421062FB035}" srcOrd="1" destOrd="0" presId="urn:microsoft.com/office/officeart/2005/8/layout/radial5"/>
    <dgm:cxn modelId="{A558D0C9-0953-4BF0-A45D-DF5745FF3F4C}" srcId="{967A6518-9487-482A-83B9-48C555957AA4}" destId="{375157B5-DCC1-4E98-BA11-C9B210955D81}" srcOrd="3" destOrd="0" parTransId="{5F59C10B-F0FF-4482-AA8C-BA6AB6E2444D}" sibTransId="{E74CC0A9-C7FE-4280-B20B-324188618F02}"/>
    <dgm:cxn modelId="{96F6EEE8-24E7-407F-B30E-21B26FD79D8D}" srcId="{967A6518-9487-482A-83B9-48C555957AA4}" destId="{0F7C532C-D515-4AD9-9D51-4FCDE5FA6B2A}" srcOrd="1" destOrd="0" parTransId="{8B126CB6-B21A-4C32-B789-FC5114158D8D}" sibTransId="{8508440C-5898-4BC3-81D4-2D8EDA5A0357}"/>
    <dgm:cxn modelId="{CE10EEE9-0D0B-48D6-B49C-26DF02F5F906}" type="presOf" srcId="{BEEAC5A7-A359-4CAD-9775-144C72738A51}" destId="{89550B46-4561-4494-BD87-1368F1250B6B}" srcOrd="0" destOrd="0" presId="urn:microsoft.com/office/officeart/2005/8/layout/radial5"/>
    <dgm:cxn modelId="{08F4376C-A475-44EB-A2FE-670A96C844E3}" type="presParOf" srcId="{89550B46-4561-4494-BD87-1368F1250B6B}" destId="{2656F893-70F3-4044-86DC-EEF9D23FBBA4}" srcOrd="0" destOrd="0" presId="urn:microsoft.com/office/officeart/2005/8/layout/radial5"/>
    <dgm:cxn modelId="{210E9CC3-2E98-4535-9236-468299ED7256}" type="presParOf" srcId="{89550B46-4561-4494-BD87-1368F1250B6B}" destId="{5ACB5621-D9B3-4BF3-B3F1-0B725579DB2B}" srcOrd="1" destOrd="0" presId="urn:microsoft.com/office/officeart/2005/8/layout/radial5"/>
    <dgm:cxn modelId="{0A8C04E5-FCE6-4F1F-B89A-62E6E10BC28A}" type="presParOf" srcId="{5ACB5621-D9B3-4BF3-B3F1-0B725579DB2B}" destId="{54A7BCDF-99B3-4F2D-9658-5793CCBCD24D}" srcOrd="0" destOrd="0" presId="urn:microsoft.com/office/officeart/2005/8/layout/radial5"/>
    <dgm:cxn modelId="{4BBECD49-1480-4211-B7CF-5A70F850CFA5}" type="presParOf" srcId="{89550B46-4561-4494-BD87-1368F1250B6B}" destId="{FE344A7D-1C6F-432B-9645-8F30026B210C}" srcOrd="2" destOrd="0" presId="urn:microsoft.com/office/officeart/2005/8/layout/radial5"/>
    <dgm:cxn modelId="{6077D2EF-E7DF-4A96-9E26-CB11C4BBCB3D}" type="presParOf" srcId="{89550B46-4561-4494-BD87-1368F1250B6B}" destId="{0597EEBA-3706-4907-AE8D-BB2FB8B73855}" srcOrd="3" destOrd="0" presId="urn:microsoft.com/office/officeart/2005/8/layout/radial5"/>
    <dgm:cxn modelId="{79170CEE-C527-42D9-9304-88C1E86D1640}" type="presParOf" srcId="{0597EEBA-3706-4907-AE8D-BB2FB8B73855}" destId="{0C93CEF1-5966-4702-889E-E11800CF99F2}" srcOrd="0" destOrd="0" presId="urn:microsoft.com/office/officeart/2005/8/layout/radial5"/>
    <dgm:cxn modelId="{10BD5CD8-E729-469E-BF77-F05D8A1D34F2}" type="presParOf" srcId="{89550B46-4561-4494-BD87-1368F1250B6B}" destId="{F4B10239-5658-4BB2-8F19-6DE4EF72BE80}" srcOrd="4" destOrd="0" presId="urn:microsoft.com/office/officeart/2005/8/layout/radial5"/>
    <dgm:cxn modelId="{B49FEC40-7A85-402B-AE76-5E1CFD8F1D9E}" type="presParOf" srcId="{89550B46-4561-4494-BD87-1368F1250B6B}" destId="{F9363189-C1AD-47EC-80B8-55F76109DBE7}" srcOrd="5" destOrd="0" presId="urn:microsoft.com/office/officeart/2005/8/layout/radial5"/>
    <dgm:cxn modelId="{E8904C99-5289-43E5-925B-D553C236C074}" type="presParOf" srcId="{F9363189-C1AD-47EC-80B8-55F76109DBE7}" destId="{24D5C0BF-0F53-45D7-A94A-96F960E9D5C4}" srcOrd="0" destOrd="0" presId="urn:microsoft.com/office/officeart/2005/8/layout/radial5"/>
    <dgm:cxn modelId="{B881986E-61BE-42DE-BE0E-8735D73A10A1}" type="presParOf" srcId="{89550B46-4561-4494-BD87-1368F1250B6B}" destId="{A9910D3E-8135-4360-847E-6FF53B1141D4}" srcOrd="6" destOrd="0" presId="urn:microsoft.com/office/officeart/2005/8/layout/radial5"/>
    <dgm:cxn modelId="{6D6337E4-618F-4B03-B1D4-87041F0DC8B0}" type="presParOf" srcId="{89550B46-4561-4494-BD87-1368F1250B6B}" destId="{73A40066-D009-4C45-AF7F-AEAB3A4ACFBB}" srcOrd="7" destOrd="0" presId="urn:microsoft.com/office/officeart/2005/8/layout/radial5"/>
    <dgm:cxn modelId="{87C1BB8E-8249-4EBB-A19E-544AEEDFAD45}" type="presParOf" srcId="{73A40066-D009-4C45-AF7F-AEAB3A4ACFBB}" destId="{F1713F05-8151-49EE-8BE5-7E4CA351509C}" srcOrd="0" destOrd="0" presId="urn:microsoft.com/office/officeart/2005/8/layout/radial5"/>
    <dgm:cxn modelId="{50311D90-3BC5-4952-83FF-8CD3EF02B034}" type="presParOf" srcId="{89550B46-4561-4494-BD87-1368F1250B6B}" destId="{482ACE85-3BCF-474C-8289-A8FA6BFE504D}" srcOrd="8" destOrd="0" presId="urn:microsoft.com/office/officeart/2005/8/layout/radial5"/>
    <dgm:cxn modelId="{FFEB0B53-205E-4258-A31D-ADA93E281F09}" type="presParOf" srcId="{89550B46-4561-4494-BD87-1368F1250B6B}" destId="{74D18F5A-14DE-478C-8F52-AA5E7593BE0D}" srcOrd="9" destOrd="0" presId="urn:microsoft.com/office/officeart/2005/8/layout/radial5"/>
    <dgm:cxn modelId="{4E9B8BD2-303A-41F6-BE91-1A37C3D2C4BD}" type="presParOf" srcId="{74D18F5A-14DE-478C-8F52-AA5E7593BE0D}" destId="{1588E1C3-8510-49C4-A097-4421062FB035}" srcOrd="0" destOrd="0" presId="urn:microsoft.com/office/officeart/2005/8/layout/radial5"/>
    <dgm:cxn modelId="{282A09C2-F3B9-48E8-8BAF-4C374423E925}" type="presParOf" srcId="{89550B46-4561-4494-BD87-1368F1250B6B}" destId="{97048E54-9DA9-449C-B6E6-D37E91DE018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07DB3-9437-44C7-BE9B-D186F70A3294}">
      <dsp:nvSpPr>
        <dsp:cNvPr id="0" name=""/>
        <dsp:cNvSpPr/>
      </dsp:nvSpPr>
      <dsp:spPr>
        <a:xfrm>
          <a:off x="2807651" y="1625379"/>
          <a:ext cx="1895554" cy="7341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Możliwe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rozwiązania</a:t>
          </a:r>
        </a:p>
      </dsp:txBody>
      <dsp:txXfrm>
        <a:off x="2843487" y="1661215"/>
        <a:ext cx="1823882" cy="662430"/>
      </dsp:txXfrm>
    </dsp:sp>
    <dsp:sp modelId="{3862F92C-31C7-4B31-8864-B2BE99C3A85E}">
      <dsp:nvSpPr>
        <dsp:cNvPr id="0" name=""/>
        <dsp:cNvSpPr/>
      </dsp:nvSpPr>
      <dsp:spPr>
        <a:xfrm rot="16103074">
          <a:off x="3636608" y="1519926"/>
          <a:ext cx="2109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9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68212-7A2A-49C8-9008-F920EBE4E828}">
      <dsp:nvSpPr>
        <dsp:cNvPr id="0" name=""/>
        <dsp:cNvSpPr/>
      </dsp:nvSpPr>
      <dsp:spPr>
        <a:xfrm>
          <a:off x="2479917" y="373672"/>
          <a:ext cx="2489070" cy="104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Stanowisko jednoosobowe – Koordynator MWM</a:t>
          </a:r>
        </a:p>
      </dsp:txBody>
      <dsp:txXfrm>
        <a:off x="2530725" y="424480"/>
        <a:ext cx="2387454" cy="939184"/>
      </dsp:txXfrm>
    </dsp:sp>
    <dsp:sp modelId="{0DC373C8-73ED-4467-974B-8BD28B2CD87C}">
      <dsp:nvSpPr>
        <dsp:cNvPr id="0" name=""/>
        <dsp:cNvSpPr/>
      </dsp:nvSpPr>
      <dsp:spPr>
        <a:xfrm rot="2527845">
          <a:off x="4063135" y="2614117"/>
          <a:ext cx="7591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91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B8DC1-8A8A-43CB-BC3C-3548B41BD266}">
      <dsp:nvSpPr>
        <dsp:cNvPr id="0" name=""/>
        <dsp:cNvSpPr/>
      </dsp:nvSpPr>
      <dsp:spPr>
        <a:xfrm>
          <a:off x="3989417" y="2868753"/>
          <a:ext cx="2301022" cy="752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Odrębna, wydzielona jednostka w strukturze SP </a:t>
          </a:r>
        </a:p>
      </dsp:txBody>
      <dsp:txXfrm>
        <a:off x="4026129" y="2905465"/>
        <a:ext cx="2227598" cy="678615"/>
      </dsp:txXfrm>
    </dsp:sp>
    <dsp:sp modelId="{16741B9B-AD2D-4184-9AA9-E5D545915C6A}">
      <dsp:nvSpPr>
        <dsp:cNvPr id="0" name=""/>
        <dsp:cNvSpPr/>
      </dsp:nvSpPr>
      <dsp:spPr>
        <a:xfrm rot="8542090">
          <a:off x="2556664" y="2605728"/>
          <a:ext cx="8065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59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EB1E6-2649-4893-9A6F-65A9C530DA21}">
      <dsp:nvSpPr>
        <dsp:cNvPr id="0" name=""/>
        <dsp:cNvSpPr/>
      </dsp:nvSpPr>
      <dsp:spPr>
        <a:xfrm>
          <a:off x="873759" y="2851975"/>
          <a:ext cx="2558197" cy="752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Zespół osób /stanowisko wieloosobowe/zespół koordynacji zasobów</a:t>
          </a:r>
        </a:p>
      </dsp:txBody>
      <dsp:txXfrm>
        <a:off x="910471" y="2888687"/>
        <a:ext cx="2484773" cy="678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6F893-70F3-4044-86DC-EEF9D23FBBA4}">
      <dsp:nvSpPr>
        <dsp:cNvPr id="0" name=""/>
        <dsp:cNvSpPr/>
      </dsp:nvSpPr>
      <dsp:spPr>
        <a:xfrm>
          <a:off x="3163604" y="1397672"/>
          <a:ext cx="1680366" cy="138259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Obszary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wsparcia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(sektory)</a:t>
          </a:r>
        </a:p>
      </dsp:txBody>
      <dsp:txXfrm>
        <a:off x="3409688" y="1600149"/>
        <a:ext cx="1188198" cy="977645"/>
      </dsp:txXfrm>
    </dsp:sp>
    <dsp:sp modelId="{5ACB5621-D9B3-4BF3-B3F1-0B725579DB2B}">
      <dsp:nvSpPr>
        <dsp:cNvPr id="0" name=""/>
        <dsp:cNvSpPr/>
      </dsp:nvSpPr>
      <dsp:spPr>
        <a:xfrm rot="16200000">
          <a:off x="3924631" y="1066286"/>
          <a:ext cx="158312" cy="373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3948378" y="1164639"/>
        <a:ext cx="110818" cy="223820"/>
      </dsp:txXfrm>
    </dsp:sp>
    <dsp:sp modelId="{FE344A7D-1C6F-432B-9645-8F30026B210C}">
      <dsp:nvSpPr>
        <dsp:cNvPr id="0" name=""/>
        <dsp:cNvSpPr/>
      </dsp:nvSpPr>
      <dsp:spPr>
        <a:xfrm>
          <a:off x="3279743" y="1817"/>
          <a:ext cx="1448088" cy="1097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Edukacja</a:t>
          </a:r>
        </a:p>
      </dsp:txBody>
      <dsp:txXfrm>
        <a:off x="3491811" y="162491"/>
        <a:ext cx="1023952" cy="775805"/>
      </dsp:txXfrm>
    </dsp:sp>
    <dsp:sp modelId="{0597EEBA-3706-4907-AE8D-BB2FB8B73855}">
      <dsp:nvSpPr>
        <dsp:cNvPr id="0" name=""/>
        <dsp:cNvSpPr/>
      </dsp:nvSpPr>
      <dsp:spPr>
        <a:xfrm rot="20813436">
          <a:off x="4888566" y="1673685"/>
          <a:ext cx="195153" cy="373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4889329" y="1754930"/>
        <a:ext cx="136607" cy="223820"/>
      </dsp:txXfrm>
    </dsp:sp>
    <dsp:sp modelId="{F4B10239-5658-4BB2-8F19-6DE4EF72BE80}">
      <dsp:nvSpPr>
        <dsp:cNvPr id="0" name=""/>
        <dsp:cNvSpPr/>
      </dsp:nvSpPr>
      <dsp:spPr>
        <a:xfrm>
          <a:off x="5144918" y="1117877"/>
          <a:ext cx="1346371" cy="1097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Zdrowie</a:t>
          </a:r>
          <a:endParaRPr lang="pl-PL" sz="1400" kern="1200" dirty="0"/>
        </a:p>
      </dsp:txBody>
      <dsp:txXfrm>
        <a:off x="5342089" y="1278551"/>
        <a:ext cx="952029" cy="775805"/>
      </dsp:txXfrm>
    </dsp:sp>
    <dsp:sp modelId="{F9363189-C1AD-47EC-80B8-55F76109DBE7}">
      <dsp:nvSpPr>
        <dsp:cNvPr id="0" name=""/>
        <dsp:cNvSpPr/>
      </dsp:nvSpPr>
      <dsp:spPr>
        <a:xfrm rot="2606143">
          <a:off x="4593224" y="2570876"/>
          <a:ext cx="233029" cy="373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4602796" y="2621449"/>
        <a:ext cx="163120" cy="223820"/>
      </dsp:txXfrm>
    </dsp:sp>
    <dsp:sp modelId="{A9910D3E-8135-4360-847E-6FF53B1141D4}">
      <dsp:nvSpPr>
        <dsp:cNvPr id="0" name=""/>
        <dsp:cNvSpPr/>
      </dsp:nvSpPr>
      <dsp:spPr>
        <a:xfrm>
          <a:off x="4620939" y="2786949"/>
          <a:ext cx="1398793" cy="1097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Kultura i sport</a:t>
          </a:r>
        </a:p>
      </dsp:txBody>
      <dsp:txXfrm>
        <a:off x="4825787" y="2947623"/>
        <a:ext cx="989097" cy="775805"/>
      </dsp:txXfrm>
    </dsp:sp>
    <dsp:sp modelId="{73A40066-D009-4C45-AF7F-AEAB3A4ACFBB}">
      <dsp:nvSpPr>
        <dsp:cNvPr id="0" name=""/>
        <dsp:cNvSpPr/>
      </dsp:nvSpPr>
      <dsp:spPr>
        <a:xfrm rot="8045987">
          <a:off x="3259199" y="2570606"/>
          <a:ext cx="194222" cy="373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 rot="10800000">
        <a:off x="3308607" y="2624290"/>
        <a:ext cx="135955" cy="223820"/>
      </dsp:txXfrm>
    </dsp:sp>
    <dsp:sp modelId="{482ACE85-3BCF-474C-8289-A8FA6BFE504D}">
      <dsp:nvSpPr>
        <dsp:cNvPr id="0" name=""/>
        <dsp:cNvSpPr/>
      </dsp:nvSpPr>
      <dsp:spPr>
        <a:xfrm>
          <a:off x="2068537" y="2786949"/>
          <a:ext cx="1454528" cy="1097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Rynek</a:t>
          </a:r>
          <a:r>
            <a:rPr lang="pl-PL" sz="1800" kern="1200" dirty="0"/>
            <a:t> </a:t>
          </a:r>
          <a:r>
            <a:rPr lang="pl-PL" sz="1400" kern="1200" dirty="0"/>
            <a:t>pracy</a:t>
          </a:r>
        </a:p>
      </dsp:txBody>
      <dsp:txXfrm>
        <a:off x="2281548" y="2947623"/>
        <a:ext cx="1028506" cy="775805"/>
      </dsp:txXfrm>
    </dsp:sp>
    <dsp:sp modelId="{74D18F5A-14DE-478C-8F52-AA5E7593BE0D}">
      <dsp:nvSpPr>
        <dsp:cNvPr id="0" name=""/>
        <dsp:cNvSpPr/>
      </dsp:nvSpPr>
      <dsp:spPr>
        <a:xfrm rot="11639830">
          <a:off x="2921048" y="1657579"/>
          <a:ext cx="200765" cy="373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 rot="10800000">
        <a:off x="2980383" y="1739469"/>
        <a:ext cx="140536" cy="223820"/>
      </dsp:txXfrm>
    </dsp:sp>
    <dsp:sp modelId="{97048E54-9DA9-449C-B6E6-D37E91DE0185}">
      <dsp:nvSpPr>
        <dsp:cNvPr id="0" name=""/>
        <dsp:cNvSpPr/>
      </dsp:nvSpPr>
      <dsp:spPr>
        <a:xfrm>
          <a:off x="1337377" y="1067392"/>
          <a:ext cx="1537791" cy="1097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Pomoc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społeczna</a:t>
          </a:r>
        </a:p>
      </dsp:txBody>
      <dsp:txXfrm>
        <a:off x="1562581" y="1228066"/>
        <a:ext cx="1087383" cy="775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D443-C699-4763-8062-B769B4FE80F5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058C9-671A-491C-B2F9-0B6F0D2064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82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843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43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743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290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583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195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789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960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Uwaga jak wyżej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7B2F-4513-4904-931F-CD3808C071DB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990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841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Uwaga jak wyżej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7B2F-4513-4904-931F-CD3808C071DB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03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751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767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402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855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Proces doradczy nie będzie prowadzony równoległe – bo to sugerowałoby ( nie wiem tak ja to widzę) niezależnie równolegle</a:t>
            </a:r>
            <a:r>
              <a:rPr lang="pl-PL" baseline="0" dirty="0"/>
              <a:t> a tu chodzi o wspólna realizację i synergię działań.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88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059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1718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104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3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441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30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Zamiast</a:t>
            </a:r>
            <a:r>
              <a:rPr lang="pl-PL" baseline="0" dirty="0"/>
              <a:t> pracowników zespołów ekonomiczno-administracyjnych dałabym pracowników centrów usług wspólnych ( no chyba, że jeszcze gdzieś funkcjonują jeszcze stare </a:t>
            </a:r>
            <a:r>
              <a:rPr lang="pl-PL" baseline="0" dirty="0" err="1"/>
              <a:t>zeasy</a:t>
            </a:r>
            <a:r>
              <a:rPr lang="pl-PL" baseline="0" dirty="0"/>
              <a:t> !?) ale to do Twojej decyzji.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37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08490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587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584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Zamiast</a:t>
            </a:r>
            <a:r>
              <a:rPr lang="pl-PL" baseline="0" dirty="0"/>
              <a:t> pracowników zespołów ekonomiczno-administracyjnych dałabym pracowników centrów usług wspólnych ( no chyba, że jeszcze gdzieś funkcjonują jeszcze stare </a:t>
            </a:r>
            <a:r>
              <a:rPr lang="pl-PL" baseline="0" dirty="0" err="1"/>
              <a:t>zeasy</a:t>
            </a:r>
            <a:r>
              <a:rPr lang="pl-PL" baseline="0" dirty="0"/>
              <a:t> !?) ale to do Twojej decyzji.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3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Zamiast „ wyłoniony” napisałabym wskazany, oddelegowany</a:t>
            </a:r>
            <a:r>
              <a:rPr lang="pl-PL" baseline="0" dirty="0"/>
              <a:t> przez JST do uczestnictwa w pilotażu. Tu warto byłoby dopowiedzieć  dlaczego rezygnujemy właściwie ze szkoleń indywidulanych, dlatego, że jednej osobie jest trudno przeprowadzić zmianę w swoim urzędzie. W wyjaśnieniach ujęłam to jeszcze w taki sposób: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Realizowane w projekcie działania adresowane są do 2–3-osobowych zespołów przedstawicieli JST delegowanych przez jednostki samorządu terytorialnego, chcemy bowiem, aby samorządowcy jednocześnie podnosili swoje kompetencje zawodowe, organizacyjne bez zaniedbywania rozwoju kompetencji społecznych oraz menadżerskich ukierunkowanych na realizację wyznaczonych w JST celów. Osoby wydelegowane 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uczestnictwa w szkoleniu będą pracowały razem nad wypracowywaniem materiałów dotyczących ich jednostki, w tym samodzielnie wykonywały zadania w macierzystej jednostce. Po zakończeniu prac będą wdrażać wypracowane rozwiązania, z tego też powodu, istotnym warunkiem jest ich aktywne uczestnictwo, zaangażowanie oraz obecność na wszystkich spotkaniach i szkoleniach w ramach pilotażu. 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Obecność kadry zarządzającej oświatą w zespołach reprezentujących jednostki – jest wskazana ze względu na konieczność podjęcia decyzji o kierunku zmian oraz narzędziach zarządczych i rozwiązaniach przyjętych do wdrożenia, przyczyni się także do usprawnienia komunikacji i współpracy w jednostkach samorządu terytorialnego w procesie tworzenia rozwiązań usprawniających procesy zarządcze. Przyspieszy również proces wdrażania uzgodnionego harmonogramu oraz doprowadzi do większej integracji zainteresowanych środowisk wokół przyjętych celów. </a:t>
            </a:r>
          </a:p>
          <a:p>
            <a:r>
              <a:rPr lang="pl-PL" baseline="0" dirty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859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69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405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115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34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14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7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21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24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71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24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64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06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35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99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5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5AA12-65C5-4EB8-978E-4A85FC0C55BF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E80A1-78A9-4F40-9C08-B8402D02526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2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mpatia.mpips.gov.p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skawliczbach.p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krs.ms.gov.pl/web/wyszukiwarka-krs/strona-glowna/index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05748" y="1462088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-609600" y="1339022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l-PL" kern="0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395536" y="3999105"/>
            <a:ext cx="8227029" cy="1655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endParaRPr lang="pl-PL" sz="1800" i="1" kern="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F8D80CA-7883-7C8B-C808-777E350DEF29}"/>
              </a:ext>
            </a:extLst>
          </p:cNvPr>
          <p:cNvSpPr txBox="1"/>
          <p:nvPr/>
        </p:nvSpPr>
        <p:spPr>
          <a:xfrm>
            <a:off x="1002452" y="1683035"/>
            <a:ext cx="7013196" cy="3236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 przeprowadzić diagnozę lokalnych zasobów na potrzeby wypracowania modelu wsparcia międzysektorowego?</a:t>
            </a:r>
            <a:endParaRPr lang="pl-PL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0F1437-E267-3BB3-322E-705F8BE2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86" y="58723"/>
            <a:ext cx="7819063" cy="662730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Etapy diagnozy</a:t>
            </a:r>
            <a:b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A7FBD15-CEE2-BD95-7BFD-A6E71490E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06" y="654342"/>
            <a:ext cx="8031509" cy="525989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Zapoznanie się z problematyką objętą diagnozowaniem</a:t>
            </a:r>
            <a:endParaRPr lang="pl-PL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oszerzenie wiedzy</a:t>
            </a: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temat edukacji włączającej, dostępnej szkoły, WWR itp..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zebranie informacji na temat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planowanych zmian, rozwiązań w zakresie wsparcia dziecka, rodziny, zapoznanie się z projektami ustaw, rozporządzeń, z programami realizowanymi przez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MZ, </a:t>
            </a:r>
            <a:r>
              <a:rPr lang="pl-PL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MRiPS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dokładne zapoznanie się z tematyką wsparcia międzysektorowego na rzecz zintegrowania działań wokół dzieci, uczniów i rodzin</a:t>
            </a:r>
          </a:p>
          <a:p>
            <a:pPr lv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wiedza z zakresu prawa oświatowego, np. dotycząca zatrudniania specjalistów 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>
              <a:lnSpc>
                <a:spcPct val="115000"/>
              </a:lnSpc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>
              <a:lnSpc>
                <a:spcPct val="115000"/>
              </a:lnSpc>
              <a:spcAft>
                <a:spcPts val="1000"/>
              </a:spcAft>
              <a:buNone/>
            </a:pP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Ważne – pozytywne nastawienie do zmian !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Schemat blokowy: proces alternatywny 4">
            <a:extLst>
              <a:ext uri="{FF2B5EF4-FFF2-40B4-BE49-F238E27FC236}">
                <a16:creationId xmlns:a16="http://schemas.microsoft.com/office/drawing/2014/main" id="{FB85AB2C-E909-A6AB-C307-B301F55A87E4}"/>
              </a:ext>
            </a:extLst>
          </p:cNvPr>
          <p:cNvSpPr/>
          <p:nvPr/>
        </p:nvSpPr>
        <p:spPr>
          <a:xfrm>
            <a:off x="902077" y="3506600"/>
            <a:ext cx="7407479" cy="136740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samokształcenie, korzystanie ze szkoleń, uczestnictwo                                w konferencjach, rozmowy, dyskusje z przedstawicielami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różnyc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instytucji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E8AB6CB-D68C-03D8-7977-413C9858E4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685" y="4190301"/>
            <a:ext cx="1700736" cy="1700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195BD7-4E77-3CD7-697B-ECDA3B02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5911"/>
          </a:xfrm>
        </p:spPr>
        <p:txBody>
          <a:bodyPr>
            <a:noAutofit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Etapy diagnozy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E72A48-1727-5E80-D66B-B83EDACD1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55009"/>
            <a:ext cx="7886700" cy="5125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Wstępna ocena potrzeb </a:t>
            </a:r>
            <a:r>
              <a:rPr lang="pl-PL" sz="19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problemów w zakresie wsparcia międzysektorowego dzieci, uczniów i rodzin</a:t>
            </a:r>
            <a:r>
              <a:rPr lang="pl-PL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r>
              <a:rPr lang="pl-PL" sz="1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jakie informacje chcemy pozyskać?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w jakim celu prowadzimy diagnozę i co chcemy badać?</a:t>
            </a:r>
          </a:p>
          <a:p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 jest ważne, jeśli chodzi o zasoby powiatowe w przypadku tworzenia modelu wsparcia międzysektorowego integrującego działania wobec dzieci i ich rodzin? </a:t>
            </a:r>
          </a:p>
          <a:p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jakie usługi, świadczenia, inne zasoby, w tym instytucjonalne, osobowe/kadrowe, materialne są istotne i potrzebne w przypadku takiego skoordynowanego wsparcia? </a:t>
            </a:r>
          </a:p>
          <a:p>
            <a:r>
              <a:rPr lang="pl-PL" sz="1800" dirty="0">
                <a:latin typeface="Arial" panose="020B0604020202020204" pitchFamily="34" charset="0"/>
                <a:ea typeface="Times New Roman" panose="02020603050405020304" pitchFamily="18" charset="0"/>
              </a:rPr>
              <a:t>istotne określenie tzw. roku wyjściowego dla prowadzonej analizy   </a:t>
            </a:r>
            <a:endParaRPr lang="pl-PL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chemat blokowy: proces alternatywny 3">
            <a:extLst>
              <a:ext uri="{FF2B5EF4-FFF2-40B4-BE49-F238E27FC236}">
                <a16:creationId xmlns:a16="http://schemas.microsoft.com/office/drawing/2014/main" id="{EB2B724F-D38E-CBB3-3299-CEAA3350A759}"/>
              </a:ext>
            </a:extLst>
          </p:cNvPr>
          <p:cNvSpPr/>
          <p:nvPr/>
        </p:nvSpPr>
        <p:spPr>
          <a:xfrm>
            <a:off x="910205" y="4511615"/>
            <a:ext cx="7088697" cy="9402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 wiedza wyznaczy zakres podmiotów, które obejmiemy analizą i zakres informacji, które będziemy od nich pozyskiwać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74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013C98-88F5-5CD8-6F79-E92B9B99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5911"/>
          </a:xfrm>
        </p:spPr>
        <p:txBody>
          <a:bodyPr>
            <a:noAutofit/>
          </a:bodyPr>
          <a:lstStyle/>
          <a:p>
            <a:pPr algn="ctr"/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Etapy diagnozy</a:t>
            </a:r>
            <a:endParaRPr lang="pl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3C66C6-E976-4AC9-E3CE-31830801E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81037"/>
            <a:ext cx="7886700" cy="5233202"/>
          </a:xfrm>
        </p:spPr>
        <p:txBody>
          <a:bodyPr/>
          <a:lstStyle/>
          <a:p>
            <a:pPr marL="0" indent="0">
              <a:buNone/>
            </a:pPr>
            <a:r>
              <a:rPr lang="pl-PL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Inwentaryzacja i analiza zasobów</a:t>
            </a:r>
          </a:p>
          <a:p>
            <a:pPr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analiza treści ankiety opracowanej w ramach projektu – </a:t>
            </a:r>
            <a:r>
              <a:rPr lang="pl-PL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jeśli dotyczy</a:t>
            </a:r>
            <a:endParaRPr lang="pl-PL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wstępne ustalenie </a:t>
            </a:r>
            <a:r>
              <a:rPr lang="pl-PL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zakresu podmiotów i instytucji planowanych do włączenia w lokalną sieć wsparcia dzieci i uczniów</a:t>
            </a:r>
            <a:endParaRPr lang="pl-PL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E4B03D7-5896-9CF6-11EE-ADB854F96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808607"/>
              </p:ext>
            </p:extLst>
          </p:nvPr>
        </p:nvGraphicFramePr>
        <p:xfrm>
          <a:off x="503339" y="2030136"/>
          <a:ext cx="7911865" cy="388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912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172CED-41AD-107A-D019-32DB6D63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5911"/>
          </a:xfrm>
        </p:spPr>
        <p:txBody>
          <a:bodyPr>
            <a:noAutofit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Etapy diagnozy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E0E381-D16D-DC95-B51B-F4F3D905F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81037"/>
            <a:ext cx="7886700" cy="51744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Portal informacyjny / strona internetowa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stanowiąca bazę informacji na temat form pomocy i instytucjach/podmiotach udzielających wsparcia dzieciom, uczniom, rodzinom – </a:t>
            </a:r>
            <a:r>
              <a:rPr lang="pl-PL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w powiecie ropczycko-sędziszowskim</a:t>
            </a: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pl-PL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</a:p>
          <a:p>
            <a:pPr marL="0" indent="0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Ograniczenia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 funkcjonowaniu takich portali: prawne, finansowe,         kadrowe</a:t>
            </a:r>
          </a:p>
          <a:p>
            <a:pPr marL="0" indent="0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Korzyści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: przejrzystość, dostępność, łatwość i szybkość wyszukiwania informacji </a:t>
            </a: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Ważne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– dane muszą być cały czas monitorowane, uaktualniane, poszerzane !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chemat blokowy: proces alternatywny 3">
            <a:extLst>
              <a:ext uri="{FF2B5EF4-FFF2-40B4-BE49-F238E27FC236}">
                <a16:creationId xmlns:a16="http://schemas.microsoft.com/office/drawing/2014/main" id="{50991148-A4A6-688F-1DA7-97C4ADCD6DF2}"/>
              </a:ext>
            </a:extLst>
          </p:cNvPr>
          <p:cNvSpPr/>
          <p:nvPr/>
        </p:nvSpPr>
        <p:spPr>
          <a:xfrm>
            <a:off x="847288" y="854016"/>
            <a:ext cx="7164198" cy="7073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Przegląd sposobów wyszukiwania podmiotów do sieci wsparcia</a:t>
            </a:r>
          </a:p>
        </p:txBody>
      </p:sp>
    </p:spTree>
    <p:extLst>
      <p:ext uri="{BB962C8B-B14F-4D97-AF65-F5344CB8AC3E}">
        <p14:creationId xmlns:p14="http://schemas.microsoft.com/office/powerpoint/2010/main" val="221452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85AFAD-E53D-F7C3-31F4-23EFFAB9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3" y="86760"/>
            <a:ext cx="7886700" cy="315911"/>
          </a:xfrm>
        </p:spPr>
        <p:txBody>
          <a:bodyPr>
            <a:noAutofit/>
          </a:bodyPr>
          <a:lstStyle/>
          <a:p>
            <a:pPr algn="ctr"/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Etapy diagnozy</a:t>
            </a:r>
            <a:endParaRPr lang="pl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471BBB-81DA-B4AA-9847-4FAA219A1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7" y="543464"/>
            <a:ext cx="8129456" cy="53623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rgbClr val="333333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Wyszukiwarki, systemy informacji, rejestry internetowe, np. :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18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Emp@tia</a:t>
            </a:r>
            <a:r>
              <a:rPr lang="pl-PL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https://empatia.mpips.gov.pl/</a:t>
            </a:r>
            <a:endParaRPr lang="pl-PL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5C6D2BD-8102-2159-C25B-316CAD730A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38" y="1604513"/>
            <a:ext cx="6719581" cy="430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241540"/>
            <a:ext cx="7886700" cy="1475117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Etapy diagnozy</a:t>
            </a:r>
            <a:br>
              <a:rPr lang="pl-PL" sz="1800" b="1" dirty="0">
                <a:latin typeface="Arial" pitchFamily="34" charset="0"/>
                <a:cs typeface="Arial" pitchFamily="34" charset="0"/>
              </a:rPr>
            </a:br>
            <a:br>
              <a:rPr lang="pl-PL" sz="1800" b="1" dirty="0">
                <a:latin typeface="Arial" pitchFamily="34" charset="0"/>
                <a:cs typeface="Arial" pitchFamily="34" charset="0"/>
              </a:rPr>
            </a:br>
            <a:r>
              <a:rPr lang="pl-PL" sz="1800" dirty="0">
                <a:latin typeface="Arial" pitchFamily="34" charset="0"/>
                <a:cs typeface="Arial" pitchFamily="34" charset="0"/>
              </a:rPr>
              <a:t>Rejestr jednostek pomocy społecznej</a:t>
            </a:r>
            <a:br>
              <a:rPr lang="pl-PL" sz="1800" b="1" dirty="0">
                <a:latin typeface="Arial" pitchFamily="34" charset="0"/>
                <a:cs typeface="Arial" pitchFamily="34" charset="0"/>
              </a:rPr>
            </a:br>
            <a:r>
              <a:rPr lang="pl-PL" sz="1400" dirty="0">
                <a:latin typeface="Arial" pitchFamily="34" charset="0"/>
                <a:cs typeface="Arial" pitchFamily="34" charset="0"/>
              </a:rPr>
              <a:t>https://rjps.mpips.gov.pl/RJPS/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291" y="1664899"/>
            <a:ext cx="7392837" cy="451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547304-723A-EB31-C1FD-2A0A93EF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98740"/>
            <a:ext cx="7886700" cy="40544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System Informacji Oświatowej</a:t>
            </a:r>
            <a:b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https://sio.gov.pl</a:t>
            </a:r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28EA6E9B-F0C7-8CC2-5629-438426634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3" y="1345721"/>
            <a:ext cx="8506435" cy="4282578"/>
          </a:xfr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DA279F0-E92E-117D-E0CF-7C8DEE73961C}"/>
              </a:ext>
            </a:extLst>
          </p:cNvPr>
          <p:cNvSpPr txBox="1"/>
          <p:nvPr/>
        </p:nvSpPr>
        <p:spPr>
          <a:xfrm>
            <a:off x="1104182" y="129396"/>
            <a:ext cx="72722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Etapy diagnozy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21373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Prostokąt 3"/>
          <p:cNvSpPr>
            <a:spLocks noChangeArrowheads="1"/>
          </p:cNvSpPr>
          <p:nvPr/>
        </p:nvSpPr>
        <p:spPr bwMode="auto">
          <a:xfrm>
            <a:off x="133379" y="362680"/>
            <a:ext cx="84708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algn="ctr" eaLnBrk="1" hangingPunct="1">
              <a:spcBef>
                <a:spcPts val="0"/>
              </a:spcBef>
              <a:buFontTx/>
              <a:buNone/>
            </a:pPr>
            <a:r>
              <a:rPr lang="pl-PL" altLang="pl-PL" sz="1800" dirty="0"/>
              <a:t>Rejestr szkół i placówek oświatowych RSPO</a:t>
            </a:r>
          </a:p>
          <a:p>
            <a:pPr lvl="3" eaLnBrk="1" hangingPunct="1">
              <a:spcBef>
                <a:spcPts val="0"/>
              </a:spcBef>
              <a:buFontTx/>
              <a:buNone/>
            </a:pPr>
            <a:r>
              <a:rPr lang="pl-PL" altLang="pl-PL" sz="1800" dirty="0">
                <a:solidFill>
                  <a:srgbClr val="0070C0"/>
                </a:solidFill>
              </a:rPr>
              <a:t>					</a:t>
            </a:r>
            <a:r>
              <a:rPr lang="pl-PL" altLang="pl-PL" sz="1400" dirty="0">
                <a:solidFill>
                  <a:srgbClr val="0070C0"/>
                </a:solidFill>
              </a:rPr>
              <a:t>https://rspo.gov.pl/</a:t>
            </a:r>
          </a:p>
        </p:txBody>
      </p:sp>
      <p:sp>
        <p:nvSpPr>
          <p:cNvPr id="512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512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98474" y="302003"/>
            <a:ext cx="8147050" cy="51622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l-PL" sz="3200" b="1" i="1" kern="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33F8CD2-E2F8-C3F6-9AFE-29BFF9C8BC86}"/>
              </a:ext>
            </a:extLst>
          </p:cNvPr>
          <p:cNvSpPr txBox="1"/>
          <p:nvPr/>
        </p:nvSpPr>
        <p:spPr>
          <a:xfrm>
            <a:off x="1050517" y="0"/>
            <a:ext cx="72271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Etapy diagnozy</a:t>
            </a:r>
            <a:endParaRPr lang="pl-PL" sz="20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C050B77-D630-64F0-AE7C-A800B2267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5" y="1009011"/>
            <a:ext cx="7893798" cy="48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4551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672B01-0167-9671-D23F-C5EB139B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9781"/>
            <a:ext cx="7886700" cy="379562"/>
          </a:xfrm>
        </p:spPr>
        <p:txBody>
          <a:bodyPr>
            <a:noAutofit/>
          </a:bodyPr>
          <a:lstStyle/>
          <a:p>
            <a:pPr algn="ctr"/>
            <a:b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Etapy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diagnozy</a:t>
            </a:r>
            <a:br>
              <a:rPr lang="pl-PL" sz="1000" dirty="0"/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C4D3C0-B1E4-9330-830B-91659021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586596"/>
            <a:ext cx="7961677" cy="521858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Rejestr Podmiotów Wykonujących Działalność Leczniczą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1400" u="sng" dirty="0">
                <a:solidFill>
                  <a:srgbClr val="0070C0"/>
                </a:solidFill>
              </a:rPr>
              <a:t>https://rpwdl.ezdrowie.gov.pl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0B7A8D6-A041-16FC-C0A2-A22490412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" y="1207698"/>
            <a:ext cx="8255408" cy="472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2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Prostokąt 3"/>
          <p:cNvSpPr>
            <a:spLocks noChangeArrowheads="1"/>
          </p:cNvSpPr>
          <p:nvPr/>
        </p:nvSpPr>
        <p:spPr bwMode="auto">
          <a:xfrm>
            <a:off x="1912689" y="672859"/>
            <a:ext cx="4204138" cy="86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algn="ctr" eaLnBrk="1" hangingPunct="1">
              <a:spcBef>
                <a:spcPts val="0"/>
              </a:spcBef>
              <a:buFontTx/>
              <a:buNone/>
            </a:pPr>
            <a:r>
              <a:rPr lang="pl-PL" altLang="pl-PL" sz="1800" dirty="0"/>
              <a:t>Portal „Polska w liczbach”</a:t>
            </a:r>
          </a:p>
          <a:p>
            <a:pPr lvl="3" algn="ctr" eaLnBrk="1" hangingPunct="1">
              <a:spcBef>
                <a:spcPts val="0"/>
              </a:spcBef>
              <a:buFontTx/>
              <a:buNone/>
            </a:pPr>
            <a:r>
              <a:rPr lang="pl-PL" altLang="pl-PL" sz="1400" dirty="0">
                <a:hlinkClick r:id="rId3"/>
              </a:rPr>
              <a:t>https://www.polskawliczbach.pl/</a:t>
            </a:r>
            <a:endParaRPr lang="pl-PL" altLang="pl-PL" sz="1400" dirty="0"/>
          </a:p>
          <a:p>
            <a:pPr lvl="3" algn="ctr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r>
              <a:rPr lang="pl-PL" altLang="pl-PL" sz="1400" dirty="0"/>
              <a:t>Źródło danych: GUS</a:t>
            </a:r>
          </a:p>
        </p:txBody>
      </p:sp>
      <p:sp>
        <p:nvSpPr>
          <p:cNvPr id="512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5126" name="Prostokąt 8"/>
          <p:cNvSpPr>
            <a:spLocks noChangeArrowheads="1"/>
          </p:cNvSpPr>
          <p:nvPr/>
        </p:nvSpPr>
        <p:spPr bwMode="auto">
          <a:xfrm>
            <a:off x="247985" y="1587768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57200" y="243818"/>
            <a:ext cx="8229600" cy="32226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l-PL" sz="3200" b="1" i="1" kern="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C45F206-0B4B-3286-2B21-98F0973703F4}"/>
              </a:ext>
            </a:extLst>
          </p:cNvPr>
          <p:cNvSpPr txBox="1"/>
          <p:nvPr/>
        </p:nvSpPr>
        <p:spPr>
          <a:xfrm>
            <a:off x="2358231" y="155274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Etapy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diagnozy</a:t>
            </a:r>
            <a:endParaRPr lang="pl-PL" sz="22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84D2C88-9982-9DCA-F3A8-76438F887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7" y="1509623"/>
            <a:ext cx="8388990" cy="4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5799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28307" y="1203722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Prostokąt 3"/>
          <p:cNvSpPr>
            <a:spLocks noChangeArrowheads="1"/>
          </p:cNvSpPr>
          <p:nvPr/>
        </p:nvSpPr>
        <p:spPr bwMode="auto">
          <a:xfrm>
            <a:off x="6530494" y="1306513"/>
            <a:ext cx="192929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 dirty="0"/>
          </a:p>
        </p:txBody>
      </p:sp>
      <p:sp>
        <p:nvSpPr>
          <p:cNvPr id="30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3078" name="Prostokąt 8"/>
          <p:cNvSpPr>
            <a:spLocks noChangeArrowheads="1"/>
          </p:cNvSpPr>
          <p:nvPr/>
        </p:nvSpPr>
        <p:spPr bwMode="auto">
          <a:xfrm>
            <a:off x="534839" y="1158875"/>
            <a:ext cx="8069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818356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l-PL" sz="2800" kern="0" dirty="0">
              <a:solidFill>
                <a:schemeClr val="tx1"/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84187" y="1676810"/>
            <a:ext cx="7886700" cy="3263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pl-PL" sz="2800" i="1" kern="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9568C26-0909-269F-10C6-F64103825437}"/>
              </a:ext>
            </a:extLst>
          </p:cNvPr>
          <p:cNvSpPr txBox="1"/>
          <p:nvPr/>
        </p:nvSpPr>
        <p:spPr>
          <a:xfrm>
            <a:off x="519906" y="1011853"/>
            <a:ext cx="4966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/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Powiat w województwie podkarpackim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Siedziba powiatu – Ropczyce, położone ok. 30 km od Rzeszowa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75 tys. mieszkańców, 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 gminy miejsko-wiejskie: Sędziszów Małopolski i Ropczyce </a:t>
            </a: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3 gminy wiejskie: Ostrów, Iwierzyce  i Wielopole Skrzyńskie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8A9780A-BDED-85DF-F61D-389196134C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9254" y="528506"/>
            <a:ext cx="3541540" cy="465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rostokąt z rogami zaokrąglonymi po przekątnej 11"/>
          <p:cNvSpPr/>
          <p:nvPr/>
        </p:nvSpPr>
        <p:spPr>
          <a:xfrm>
            <a:off x="785004" y="983411"/>
            <a:ext cx="4192438" cy="759126"/>
          </a:xfrm>
          <a:prstGeom prst="round2DiagRect">
            <a:avLst>
              <a:gd name="adj1" fmla="val 16667"/>
              <a:gd name="adj2" fmla="val 16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Powiat Ropczycko-Sędziszowski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A4683C-9466-A864-708F-E5DFA6A6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660"/>
            <a:ext cx="7886700" cy="457200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Etapy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diagnozy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174CFF-3DE5-93C0-7D3A-A6A6597D1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6560"/>
            <a:ext cx="7886700" cy="53270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l-PL" sz="1800" b="1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Sprawozdania, zbiorcze informacje, zaktualizowane bazy danych sporządzane przez różne podmioty/instytucje np.:</a:t>
            </a:r>
          </a:p>
          <a:p>
            <a:pPr marL="0" indent="0">
              <a:buNone/>
            </a:pPr>
            <a:endParaRPr lang="pl-PL" sz="1800" b="1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sz="1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Sprawozdanie roczne PCPR</a:t>
            </a:r>
          </a:p>
          <a:p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Informacje </a:t>
            </a:r>
            <a:r>
              <a:rPr lang="pl-PL" sz="1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światowe przygotowywane przez organy prowadzące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Bazy danych przekazywane </a:t>
            </a:r>
            <a:r>
              <a:rPr lang="pl-PL" sz="1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samorządom przez urzędy wojewódzkie, dotyczące instytucji i podmiotów udzielających pomocy osobom dotkniętym przemocą w rodzinie np.: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sz="1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wykaz ośrodków interwencji kryzysowej,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sz="1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wykaz punktów konsultacyjnych,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sz="1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wykaz podmiotów realizujących programy psychologiczno-terapeutyczne,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sz="1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rejestr jednostek specjalistycznego poradnictwa.</a:t>
            </a:r>
            <a:endParaRPr lang="pl-PL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8628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FEE4C7-4888-F80E-C008-D859B2EE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8408"/>
            <a:ext cx="7886700" cy="474452"/>
          </a:xfrm>
        </p:spPr>
        <p:txBody>
          <a:bodyPr>
            <a:noAutofit/>
          </a:bodyPr>
          <a:lstStyle/>
          <a:p>
            <a:pPr algn="ctr"/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Etapy diagnozy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F03B0D-1FF6-EC38-6B53-FAD36EE10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80176"/>
            <a:ext cx="7886700" cy="53967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dirty="0">
                <a:latin typeface="Arial" pitchFamily="34" charset="0"/>
                <a:cs typeface="Arial" pitchFamily="34" charset="0"/>
              </a:rPr>
              <a:t>Analiza dokumentów strategicznych powiatu, gmin i jednostek organizacyjnych samorządu terytorialnego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007CD9B-CB72-BD95-87D2-093421F1D4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" y="1652632"/>
            <a:ext cx="2575943" cy="335636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3E60D2B-E9EB-162A-28DC-4C2827DDC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46" y="2117036"/>
            <a:ext cx="2501145" cy="367556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5BF8BEA-5332-8A22-187E-8BF8F1337A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43" y="1483233"/>
            <a:ext cx="2279095" cy="3223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2266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BFEF5-97AB-26E4-E70F-58BD9A775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68" y="155401"/>
            <a:ext cx="7819064" cy="315911"/>
          </a:xfrm>
        </p:spPr>
        <p:txBody>
          <a:bodyPr>
            <a:noAutofit/>
          </a:bodyPr>
          <a:lstStyle/>
          <a:p>
            <a:pPr algn="ctr"/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Etapy diagnozy</a:t>
            </a: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8E5E53-24C3-BA1D-642D-F8BA0FB16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86" y="471313"/>
            <a:ext cx="7819064" cy="18776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pl-PL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ykaz organizacji pozarządowych prowadzących działalność w różnych interesujących nas obszarach -  szczególnie z uwzględnieniem organizacji aktywnych </a:t>
            </a:r>
          </a:p>
          <a:p>
            <a:r>
              <a:rPr lang="pl-PL" sz="14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wykaz przygotowany przez</a:t>
            </a:r>
            <a:r>
              <a:rPr lang="pl-PL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odpowiedni wydział </a:t>
            </a:r>
            <a:r>
              <a:rPr lang="pl-PL" sz="14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pl-PL" sz="14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tarostwa Powiatowego</a:t>
            </a:r>
          </a:p>
          <a:p>
            <a:r>
              <a:rPr lang="pl-PL" sz="1400" dirty="0">
                <a:solidFill>
                  <a:srgbClr val="333333"/>
                </a:solidFill>
                <a:latin typeface="Calibri" panose="020F0502020204030204" pitchFamily="34" charset="0"/>
              </a:rPr>
              <a:t>rejestry stowarzyszeń zwykłych, klubów sportowych, UKS-ów na powiatowych stronach internetowych</a:t>
            </a:r>
            <a:endParaRPr lang="pl-PL" sz="14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1400" dirty="0">
                <a:solidFill>
                  <a:srgbClr val="333333"/>
                </a:solidFill>
                <a:latin typeface="Calibri" panose="020F0502020204030204" pitchFamily="34" charset="0"/>
              </a:rPr>
              <a:t>wyszukiwarka KRS </a:t>
            </a:r>
            <a:r>
              <a:rPr lang="pl-PL" sz="1400" dirty="0">
                <a:solidFill>
                  <a:srgbClr val="333333"/>
                </a:solidFill>
                <a:latin typeface="Calibri" panose="020F0502020204030204" pitchFamily="34" charset="0"/>
                <a:hlinkClick r:id="rId3"/>
              </a:rPr>
              <a:t>https://ekrs.ms.gov.pl/web/wyszukiwarka-krs/strona-glowna/index.html</a:t>
            </a:r>
            <a:endParaRPr lang="pl-PL" sz="1400" dirty="0">
              <a:solidFill>
                <a:srgbClr val="333333"/>
              </a:solidFill>
              <a:latin typeface="Calibri" panose="020F0502020204030204" pitchFamily="34" charset="0"/>
            </a:endParaRPr>
          </a:p>
          <a:p>
            <a:endParaRPr lang="pl-PL" sz="1400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6C1C1C1-A91F-1AD2-49FD-F7C4680CB6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7071" y="2343939"/>
            <a:ext cx="6551801" cy="355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24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97346"/>
            <a:ext cx="7886700" cy="315911"/>
          </a:xfrm>
        </p:spPr>
        <p:txBody>
          <a:bodyPr>
            <a:noAutofit/>
          </a:bodyPr>
          <a:lstStyle/>
          <a:p>
            <a:pPr algn="ctr"/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Etapy diagnozy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rgbClr val="333333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Rozmowy telefoniczne/osobiste z przedstawicielami różnych instytucji </a:t>
            </a:r>
            <a:br>
              <a:rPr lang="pl-PL" sz="1800" b="1" dirty="0">
                <a:solidFill>
                  <a:srgbClr val="333333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pl-PL" sz="1800" b="1" dirty="0">
                <a:solidFill>
                  <a:srgbClr val="333333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 organizacji</a:t>
            </a:r>
            <a:endParaRPr lang="pl-PL" sz="1800" b="1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A9F79F-C948-146F-3D8C-9110B1C8A5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4478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57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537534-2439-3566-0C44-4683459B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55658"/>
          </a:xfrm>
        </p:spPr>
        <p:txBody>
          <a:bodyPr>
            <a:noAutofit/>
          </a:bodyPr>
          <a:lstStyle/>
          <a:p>
            <a:pPr algn="ctr"/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Etapy diagnozy</a:t>
            </a:r>
            <a:endParaRPr lang="pl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B7F22A-4FE4-5FC9-D9A7-A0BD42509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2121"/>
            <a:ext cx="7886700" cy="50753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1900" b="1" dirty="0">
                <a:latin typeface="Arial" panose="020B0604020202020204" pitchFamily="34" charset="0"/>
                <a:cs typeface="Arial" panose="020B0604020202020204" pitchFamily="34" charset="0"/>
              </a:rPr>
              <a:t>c. Zebranie informacji dotyczących od różnych podmiotów / instytucji: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zakres świadczonych usług, form wsparcia, 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zatrudniona kadra i specjaliści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dostępność (usługi odpłatne / nieodpłatne)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realizowane programy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dane liczbowe dot. np. liczby dzieci</a:t>
            </a:r>
          </a:p>
          <a:p>
            <a:pPr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15000"/>
              </a:lnSpc>
              <a:buNone/>
            </a:pPr>
            <a:endParaRPr lang="pl-PL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15000"/>
              </a:lnSpc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skonstruowanie ankiet z odpowiednim zakresem pytań, przy uwzględnieniu specyfiki danej instytucji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15000"/>
              </a:lnSpc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rozesłanie ankiet drogą elektroniczną , wyznaczenie terminu na przekazanie informacji, zbieranie informacji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15000"/>
              </a:lnSpc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pozyskiwanie informacji innymi kanałami – rozmowy, wywiady, strony internetowe, analiza profili społecznościowych itd.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pozyskiwanie informacji uzupełniających, wyjaśnienia, korekty </a:t>
            </a:r>
            <a:r>
              <a:rPr lang="pl-PL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itd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2536167" y="2700068"/>
            <a:ext cx="3666226" cy="4917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Formy </a:t>
            </a:r>
            <a:r>
              <a:rPr lang="pl-PL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zebrania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informacji: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4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93A79C-1D1C-C691-4498-35086618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26" y="214124"/>
            <a:ext cx="7886700" cy="315911"/>
          </a:xfrm>
        </p:spPr>
        <p:txBody>
          <a:bodyPr>
            <a:noAutofit/>
          </a:bodyPr>
          <a:lstStyle/>
          <a:p>
            <a:pPr algn="ctr"/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Etapy diagnozy</a:t>
            </a:r>
            <a:endParaRPr lang="pl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B90083-DE41-2A5F-ECDD-96D22B704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62730"/>
            <a:ext cx="7886700" cy="521795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d. Analiza zasobów powiatowych w zakresie wsparcia międzysektorowego</a:t>
            </a:r>
          </a:p>
          <a:p>
            <a:pPr algn="just">
              <a:buNone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umieszczenie zbiorczych informacji w udostępnionym arkuszu ankiety lub w samodzielnie przygotowanym formularzu, np.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podsumowania, dane zbiorcze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analiza danych, wyciągnięcie wniosków, uwagi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pokażą się obszary, w których są braki, dotyczące np. specjalistów, form wsparcia, braki sprzętowe, tzw. obszary niezaspokojone – określenie alternatywnych metod wsparcia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pokażą się obszary, w których wachlarz możliwego wsparcia jest szeroki, możliwości skutecznego, efektywnego działania</a:t>
            </a:r>
          </a:p>
          <a:p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95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984A30-1E7F-C498-F23B-7205B5FE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15910"/>
          </a:xfrm>
        </p:spPr>
        <p:txBody>
          <a:bodyPr>
            <a:noAutofit/>
          </a:bodyPr>
          <a:lstStyle/>
          <a:p>
            <a:pPr algn="ctr"/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Etapy diagnozy</a:t>
            </a:r>
            <a:endParaRPr lang="pl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3DEE04-E349-7231-FC3B-D5BA44974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8906"/>
            <a:ext cx="7886700" cy="49066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e. Analiza SWOT –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mocnych i słabych stron, zagrożeń, szans, jeśli chodzi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 utworzenie lokalnej sieci wsparcia międzysektorowego</a:t>
            </a:r>
          </a:p>
          <a:p>
            <a:pPr>
              <a:buNone/>
            </a:pPr>
            <a:endParaRPr lang="pl-PL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podstawie analizy powiatu ropczycko-sędziszowskiego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Mocne strony (szanse):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wykwalifikowana kadra specjalistów, głównie w SOSW i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PP-P</a:t>
            </a: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SCWEW, WOKRO,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OWiT</a:t>
            </a: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stosowanie certyfikowanych narzędzi diagnostycznych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 lekarze specjaliści (neurolog i psychiatra dziecięcy) w WOKRO i SCWEW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szeroka oferta bezpłatnych zajęć specjalistycznych w Przedszkolu Specjalnym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bardzo dobrze funkcjonujący program WWR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duża liczba podmiotów  z zakresu edukacji i pomocy społecznej i działających na rzecz ON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już realizowana efektywna współpraca między różnymi podmiotami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 pilotażowe programy wspierające uczniów, dzieci, nauczycieli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pozytywny klimat w samorządzie do realizacji takich przedsięwzięć, przygotowanie merytoryczne pracowników SP do wdrażania MWM</a:t>
            </a:r>
          </a:p>
          <a:p>
            <a:pPr marL="0" indent="0">
              <a:buFont typeface="Wingdings" pitchFamily="2" charset="2"/>
              <a:buChar char="Ø"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bezpłatne poradnictwo psychologiczne i prawne realizowane w kilku miejscach</a:t>
            </a:r>
          </a:p>
          <a:p>
            <a:pPr marL="0" indent="0">
              <a:buFont typeface="Wingdings" pitchFamily="2" charset="2"/>
              <a:buChar char="Ø"/>
            </a:pPr>
            <a:endParaRPr lang="pl-PL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594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55276"/>
            <a:ext cx="7886700" cy="569344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Etapy diagnozy</a:t>
            </a:r>
            <a:endParaRPr lang="pl-PL" sz="2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2695" y="664234"/>
            <a:ext cx="8246852" cy="551272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Słabe strony (zagrożenia):</a:t>
            </a:r>
          </a:p>
          <a:p>
            <a:pPr>
              <a:buFont typeface="Wingdings" pitchFamily="2" charset="2"/>
              <a:buChar char="Ø"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braki sprzętowe i lokalowe niektórych podmiotów i instytucji  – np. w </a:t>
            </a:r>
            <a:r>
              <a:rPr lang="pl-PL" sz="1500" dirty="0" err="1">
                <a:latin typeface="Arial" pitchFamily="34" charset="0"/>
                <a:cs typeface="Arial" pitchFamily="34" charset="0"/>
              </a:rPr>
              <a:t>PP-P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, SOSW</a:t>
            </a:r>
          </a:p>
          <a:p>
            <a:pPr>
              <a:buFont typeface="Wingdings" pitchFamily="2" charset="2"/>
              <a:buChar char="Ø"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braki kadrowe – specjalistów, lekarzy </a:t>
            </a:r>
          </a:p>
          <a:p>
            <a:pPr>
              <a:buFont typeface="Wingdings" pitchFamily="2" charset="2"/>
              <a:buChar char="Ø"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braki podmiotowe/instytucjonalne – brak poradni zdrowia psychicznego dla dzieci i młodzieży czy ośrodka środowiskowej opieki psychologicznej i psychoterapeutycznej dla dzieci i młodzieży</a:t>
            </a:r>
          </a:p>
          <a:p>
            <a:pPr>
              <a:buFont typeface="Wingdings" pitchFamily="2" charset="2"/>
              <a:buChar char="Ø"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ograniczenia prawne – skuteczną działalność poradni, jak i innych instytucji bardzo ograniczają przepisy RODO</a:t>
            </a:r>
          </a:p>
          <a:p>
            <a:pPr>
              <a:buFont typeface="Wingdings" pitchFamily="2" charset="2"/>
              <a:buChar char="Ø"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brak wystarczających środków finansowych na realizację MWM</a:t>
            </a:r>
          </a:p>
          <a:p>
            <a:pPr>
              <a:buFont typeface="Wingdings" pitchFamily="2" charset="2"/>
              <a:buChar char="Ø"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zagrożenia z wiązane z brakiem odpowiedniej wiedzy, świadomości problematyki wsparcia międzysektorowego</a:t>
            </a:r>
          </a:p>
          <a:p>
            <a:pPr>
              <a:buFont typeface="Wingdings" pitchFamily="2" charset="2"/>
              <a:buChar char="Ø"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trudności ze strony rodziców, którzy nie akceptują niepełnosprawności dziecka, nie zgadzają się na objecie pomocą dziecka i przekazywanie informacji i innym instytucjom</a:t>
            </a:r>
          </a:p>
          <a:p>
            <a:pPr>
              <a:buFont typeface="Wingdings" pitchFamily="2" charset="2"/>
              <a:buChar char="Ø"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słaby przepływ informacji i słaba współpraca między różnymi podmiotami z lokalnej sieci zasobów powiatowych – dot. głównie podmiotów z obszaru zdrowia</a:t>
            </a:r>
          </a:p>
          <a:p>
            <a:pPr>
              <a:buFont typeface="Wingdings" pitchFamily="2" charset="2"/>
              <a:buChar char="Ø"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 duża ilość nowowprowadzanych regulacji prawnych, pojawiające się wątpliwości jeśli chodzi o ich stosowanie w praktyce, np. dot. nauczycieli specjalistów</a:t>
            </a:r>
          </a:p>
          <a:p>
            <a:pPr>
              <a:buFont typeface="Wingdings" pitchFamily="2" charset="2"/>
              <a:buChar char="Ø"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biurokracja, skomplikowane procedury biurokratyczne, nadmierne obciążenie obowiązkami pracowników instytucji </a:t>
            </a:r>
          </a:p>
          <a:p>
            <a:pPr>
              <a:buFont typeface="Wingdings" pitchFamily="2" charset="2"/>
              <a:buChar char="Ø"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brak jednolitych zasad współpracy oraz platform/narzędzi umożliwiających sprawną komunikację i wspólne działania;</a:t>
            </a:r>
          </a:p>
          <a:p>
            <a:pPr>
              <a:buFont typeface="Wingdings" pitchFamily="2" charset="2"/>
              <a:buChar char="Ø"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l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ęk przed ujawnieniem rzeczywistych problemów przez dyrektorów szkół</a:t>
            </a:r>
            <a:endParaRPr lang="pl-PL" sz="15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15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026543"/>
            <a:ext cx="7886700" cy="515042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lphaLcPeriod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Dla dzieci/uczniów/rodzin</a:t>
            </a:r>
          </a:p>
          <a:p>
            <a:pPr marL="514350" indent="-514350">
              <a:buFontTx/>
              <a:buChar char="-"/>
            </a:pPr>
            <a:r>
              <a:rPr lang="pl-PL" dirty="0"/>
              <a:t>dostępność, możliwość pozyskania w jednym miejscu informacji na temat kompleksowej oferty wsparcia, jak najbliżej miejsca zamieszkania dziecka/ucznia</a:t>
            </a:r>
          </a:p>
          <a:p>
            <a:pPr marL="514350" indent="-514350">
              <a:buFontTx/>
              <a:buChar char="-"/>
            </a:pPr>
            <a:r>
              <a:rPr lang="pl-PL" dirty="0"/>
              <a:t>stworzenie aktywnej sieci wsparcia skupiającej różne podmioty w sektorach: zdrowia, edukacji, pomocy społecznej - szybkość, jakość, kompleksowość wsparcia począwszy od rozpoznania potrzeb, zdiagnozowania dziecka poprzez zaplanowanie i realizację odpowiedniego wsparcia</a:t>
            </a:r>
          </a:p>
          <a:p>
            <a:pPr marL="514350" indent="-514350">
              <a:buFontTx/>
              <a:buChar char="-"/>
            </a:pPr>
            <a:r>
              <a:rPr lang="pl-PL" dirty="0"/>
              <a:t>oszczędność ich czasu i środków finansowych,</a:t>
            </a:r>
          </a:p>
          <a:p>
            <a:pPr marL="514350" indent="-514350">
              <a:buAutoNum type="alphaLcPeriod" startAt="2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Dla kadry oświatowej i specjalistów:</a:t>
            </a:r>
          </a:p>
          <a:p>
            <a:pPr marL="514350" indent="-514350">
              <a:buFontTx/>
              <a:buChar char="-"/>
            </a:pPr>
            <a:r>
              <a:rPr lang="pl-PL" dirty="0"/>
              <a:t>wiedza i informacja o dostępnych specjalistach z określonymi kwalifikacjami na terenie całego powiatu</a:t>
            </a:r>
          </a:p>
          <a:p>
            <a:pPr marL="514350" indent="-514350">
              <a:buFontTx/>
              <a:buChar char="-"/>
            </a:pPr>
            <a:r>
              <a:rPr lang="pl-PL" dirty="0"/>
              <a:t>możliwość rozpoznania braków kadrowych, potrzeby uzupełnienia swoich kwalifikacji </a:t>
            </a:r>
            <a:br>
              <a:rPr lang="pl-PL" dirty="0"/>
            </a:br>
            <a:r>
              <a:rPr lang="pl-PL" dirty="0"/>
              <a:t>o kolejne, potrzebne kwalifikacje, których brakuje w powiecie.</a:t>
            </a:r>
          </a:p>
          <a:p>
            <a:pPr marL="514350" indent="-514350">
              <a:buAutoNum type="alphaLcPeriod" startAt="3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Dla placówek oświatowych, z zakresu pomocy społecznej, zdrowia </a:t>
            </a:r>
          </a:p>
          <a:p>
            <a:pPr marL="514350" indent="-514350">
              <a:buFontTx/>
              <a:buChar char="-"/>
            </a:pPr>
            <a:r>
              <a:rPr lang="pl-PL" dirty="0"/>
              <a:t>możliwość dokonania właściwej, rzetelnej oceny własnych zasobów i określenia swojej oferty wsparcia i współpracy w ramach lokalnej sieci zasobów powiatowych</a:t>
            </a:r>
          </a:p>
          <a:p>
            <a:pPr marL="514350" indent="-514350">
              <a:buFontTx/>
              <a:buChar char="-"/>
            </a:pPr>
            <a:r>
              <a:rPr lang="pl-PL" dirty="0"/>
              <a:t>możliwość podjęcia próby skorzystania ze wsparcia specjalistów zatrudnionych w innych jednostkach</a:t>
            </a:r>
          </a:p>
          <a:p>
            <a:pPr marL="514350" indent="-514350">
              <a:buFontTx/>
              <a:buChar char="-"/>
            </a:pPr>
            <a:r>
              <a:rPr lang="pl-PL" dirty="0"/>
              <a:t>stworzenie wspólnych płaszczyzn współpracy, które byłyby niezauważone i niewykorzystane bez stworzenia takiej lokalnej sieci zasobów</a:t>
            </a:r>
          </a:p>
          <a:p>
            <a:pPr marL="514350" indent="-514350">
              <a:buFontTx/>
              <a:buChar char="-"/>
            </a:pPr>
            <a:r>
              <a:rPr lang="pl-PL" dirty="0"/>
              <a:t>możliwość rozpoznania zaplecza lokalowego, sprzętowego, specjalistycznego oferowanego przez poszczególne instytucje i podmioty,</a:t>
            </a:r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FontTx/>
              <a:buChar char="-"/>
            </a:pPr>
            <a:endParaRPr lang="pl-PL" dirty="0"/>
          </a:p>
          <a:p>
            <a:pPr marL="514350" indent="-514350">
              <a:buNone/>
            </a:pPr>
            <a:endParaRPr lang="pl-PL" i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146649"/>
            <a:ext cx="7886700" cy="74187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Korzyści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wynikające z przeprowadzonych badań zasobów powiatowych</a:t>
            </a:r>
            <a:endParaRPr lang="pl-PL" sz="2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448574"/>
            <a:ext cx="7886700" cy="117319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Korzyści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wynikające z przeprowadzonych badań zasobów powiatowych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pl-PL" sz="1600" i="1" dirty="0">
                <a:latin typeface="Arial" pitchFamily="34" charset="0"/>
                <a:cs typeface="Arial" pitchFamily="34" charset="0"/>
              </a:rPr>
              <a:t>d</a:t>
            </a:r>
            <a:r>
              <a:rPr lang="pl-PL" i="1" dirty="0">
                <a:latin typeface="Arial" pitchFamily="34" charset="0"/>
                <a:cs typeface="Arial" pitchFamily="34" charset="0"/>
              </a:rPr>
              <a:t>.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Dla jednostek samorządu terytorialnego (powiat, gmina)</a:t>
            </a:r>
          </a:p>
          <a:p>
            <a:pPr marL="514350" indent="-514350">
              <a:buFontTx/>
              <a:buChar char="-"/>
            </a:pPr>
            <a:r>
              <a:rPr lang="pl-PL" sz="1600" dirty="0"/>
              <a:t>stworzenie rzetelnej mapy zasobów powiatowych i odpowiednia koordynacja tych zasobów, pozwoli na lepsze zarządzanie sektorami edukacji, zdrowia, pomocy społecznej. </a:t>
            </a:r>
          </a:p>
          <a:p>
            <a:pPr marL="514350" indent="-514350">
              <a:buFontTx/>
              <a:buChar char="-"/>
            </a:pPr>
            <a:r>
              <a:rPr lang="pl-PL" sz="1600" dirty="0"/>
              <a:t>korzyści w aspekcie finansowym - optymalne wykorzystanie wszystkich dostępnych zasobów instytucjonalnych, kadrowych, zapobiegnie sytuacjom generowania dodatkowych kosztów</a:t>
            </a:r>
          </a:p>
          <a:p>
            <a:pPr marL="514350" indent="-514350">
              <a:buFontTx/>
              <a:buChar char="-"/>
            </a:pPr>
            <a:r>
              <a:rPr lang="pl-PL" sz="1600" dirty="0"/>
              <a:t>wzmocnienie współpracy między gminami i powiatem - ich zasoby, podporządkowane im jednostki organizacyjne, będą miały możliwość współpracy i wzajemnego uzupełniania swojej oferty wsparcia.</a:t>
            </a:r>
          </a:p>
          <a:p>
            <a:pPr marL="514350" indent="-514350">
              <a:buFontTx/>
              <a:buChar char="-"/>
            </a:pPr>
            <a:r>
              <a:rPr lang="pl-PL" sz="1600" dirty="0"/>
              <a:t>wpływ na efektywne zarządzanie  zasobami - skoordynowanie i zintegrowanie instrumentów wsparcia z różnych sektorów: edukacji, zdrowia i pomocy społecznej</a:t>
            </a:r>
          </a:p>
          <a:p>
            <a:pPr marL="514350" indent="-514350">
              <a:buFontTx/>
              <a:buChar char="-"/>
            </a:pPr>
            <a:r>
              <a:rPr lang="pl-PL" sz="1600" dirty="0">
                <a:cs typeface="Arial" panose="020B0604020202020204" pitchFamily="34" charset="0"/>
              </a:rPr>
              <a:t>korzyści płynące z dobrej komunikacji i współdziałania różnych podmiotów w społeczności lokalnej, poprawa przepływu informacji</a:t>
            </a:r>
            <a:endParaRPr lang="pl-PL" sz="1600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01638" y="194469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84187" y="1676809"/>
            <a:ext cx="3186113" cy="40223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988B1AC-26EE-1B92-D491-F0F6343933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46" y="0"/>
            <a:ext cx="5583569" cy="1464218"/>
          </a:xfrm>
          <a:prstGeom prst="rect">
            <a:avLst/>
          </a:prstGeom>
          <a:noFill/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1800393-EB17-DF1F-5322-C6FA07FAA96E}"/>
              </a:ext>
            </a:extLst>
          </p:cNvPr>
          <p:cNvSpPr txBox="1"/>
          <p:nvPr/>
        </p:nvSpPr>
        <p:spPr>
          <a:xfrm>
            <a:off x="539751" y="1676400"/>
            <a:ext cx="7940016" cy="109689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Powiat Ropczycko-Sędziszowski jest jednym z 36 powiatów uczestniczących w </a:t>
            </a:r>
            <a:r>
              <a:rPr lang="pl-PL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„Projekcie innowacyjno – wdrożeniowym w zakresie oceny funkcjonalnej”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realizowanym na podstawie porozumienia zawartego z Uniwersytetem Śląskim w Katowicach w okresie od września 2022 do końca sierpnia 2023 r.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polega na badaniu i opracowaniu modelowych rozwiązań na rzecz świadczonego lokalnie międzysektorowego wsparcia dla dzieci, uczniów i rodzin na podstawie metodyki oceny funkcjonalnej z wykorzystaniem Międzynarodowej Klasyfikacji Funkcjonowania Niepełnosprawności i Zdrowia – ICF.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3886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869E6E-B26F-E614-5D89-EAA280B1D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9562"/>
            <a:ext cx="7886700" cy="655608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Kolejne etapy budowania i koordynowania sieci WM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F060E9-936E-338C-FBFD-16F2A55EF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81039"/>
            <a:ext cx="7886699" cy="512414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pl-PL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Zbadanie gotowości do współpracy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Spotkanie inicjujące współpracę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Oferty usług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Porozumienia o współpracy – zasady włączania i wyłączania do sieci, ocena </a:t>
            </a:r>
            <a:r>
              <a:rPr lang="pl-PL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ryzyk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Określenie ścieżek wsparcia, procedur, standaryzacja wsparcia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Powołanie instytucji koordynującej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Powołanie zespołów wsparcia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1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Ewaluacja działań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33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BEE6916-099D-3CC3-0D04-FF027ECCF60A}"/>
              </a:ext>
            </a:extLst>
          </p:cNvPr>
          <p:cNvSpPr txBox="1"/>
          <p:nvPr/>
        </p:nvSpPr>
        <p:spPr>
          <a:xfrm>
            <a:off x="1484851" y="62728"/>
            <a:ext cx="6174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współpracy międzysektorowej w zakresie wsparcia dzieci, uczniów i rodzin w powiecie ropczycko-sędziszowskim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87EB764-4682-130B-509A-FC5E2ADFE7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9705" y="2519860"/>
            <a:ext cx="2148979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51CFCC4A-DF2C-23E4-09BD-3564CEE84316}"/>
              </a:ext>
            </a:extLst>
          </p:cNvPr>
          <p:cNvSpPr/>
          <p:nvPr/>
        </p:nvSpPr>
        <p:spPr>
          <a:xfrm>
            <a:off x="3628282" y="1095652"/>
            <a:ext cx="1980498" cy="524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Powiatowe Centrum Pomocy Rodzinie</a:t>
            </a:r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01ACFCF9-B7AC-5E00-8204-BCB334896229}"/>
              </a:ext>
            </a:extLst>
          </p:cNvPr>
          <p:cNvCxnSpPr>
            <a:cxnSpLocks/>
          </p:cNvCxnSpPr>
          <p:nvPr/>
        </p:nvCxnSpPr>
        <p:spPr>
          <a:xfrm flipH="1" flipV="1">
            <a:off x="3415948" y="1937882"/>
            <a:ext cx="586709" cy="7621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FF82ED18-B568-37CE-B26D-1EE2A108A2BF}"/>
              </a:ext>
            </a:extLst>
          </p:cNvPr>
          <p:cNvCxnSpPr>
            <a:cxnSpLocks/>
          </p:cNvCxnSpPr>
          <p:nvPr/>
        </p:nvCxnSpPr>
        <p:spPr>
          <a:xfrm flipV="1">
            <a:off x="4572000" y="1795243"/>
            <a:ext cx="0" cy="770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B6542331-9A99-61A9-EEEA-848C59E90A46}"/>
              </a:ext>
            </a:extLst>
          </p:cNvPr>
          <p:cNvCxnSpPr>
            <a:cxnSpLocks/>
          </p:cNvCxnSpPr>
          <p:nvPr/>
        </p:nvCxnSpPr>
        <p:spPr>
          <a:xfrm flipH="1" flipV="1">
            <a:off x="5693434" y="3717985"/>
            <a:ext cx="506031" cy="108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10C95A7E-7BC8-3425-DFED-F19EFB906D0D}"/>
              </a:ext>
            </a:extLst>
          </p:cNvPr>
          <p:cNvCxnSpPr>
            <a:cxnSpLocks/>
          </p:cNvCxnSpPr>
          <p:nvPr/>
        </p:nvCxnSpPr>
        <p:spPr>
          <a:xfrm flipV="1">
            <a:off x="5693434" y="4369991"/>
            <a:ext cx="633781" cy="122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C2A4F50D-17F6-E9F9-542C-A061283CDD6A}"/>
              </a:ext>
            </a:extLst>
          </p:cNvPr>
          <p:cNvCxnSpPr/>
          <p:nvPr/>
        </p:nvCxnSpPr>
        <p:spPr>
          <a:xfrm flipH="1" flipV="1">
            <a:off x="3053754" y="2932981"/>
            <a:ext cx="672857" cy="1725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36457924-2056-D5DC-7E72-D445692ADA36}"/>
              </a:ext>
            </a:extLst>
          </p:cNvPr>
          <p:cNvCxnSpPr/>
          <p:nvPr/>
        </p:nvCxnSpPr>
        <p:spPr>
          <a:xfrm flipH="1" flipV="1">
            <a:off x="3209026" y="4218317"/>
            <a:ext cx="621102" cy="1725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>
            <a:extLst>
              <a:ext uri="{FF2B5EF4-FFF2-40B4-BE49-F238E27FC236}">
                <a16:creationId xmlns:a16="http://schemas.microsoft.com/office/drawing/2014/main" id="{D96E6FD7-0A10-2C6E-96B6-C33131DD927C}"/>
              </a:ext>
            </a:extLst>
          </p:cNvPr>
          <p:cNvCxnSpPr>
            <a:cxnSpLocks/>
          </p:cNvCxnSpPr>
          <p:nvPr/>
        </p:nvCxnSpPr>
        <p:spPr>
          <a:xfrm>
            <a:off x="5667555" y="4589253"/>
            <a:ext cx="624682" cy="4078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552CFAA1-7C8E-E5C0-2F65-6BD55114F724}"/>
              </a:ext>
            </a:extLst>
          </p:cNvPr>
          <p:cNvSpPr/>
          <p:nvPr/>
        </p:nvSpPr>
        <p:spPr>
          <a:xfrm>
            <a:off x="1564512" y="1226614"/>
            <a:ext cx="1791049" cy="471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Szkoły podstawowe i ponadpodstawowe</a:t>
            </a:r>
          </a:p>
        </p:txBody>
      </p:sp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36321F1D-AB60-CA84-5339-E05A534E167E}"/>
              </a:ext>
            </a:extLst>
          </p:cNvPr>
          <p:cNvSpPr/>
          <p:nvPr/>
        </p:nvSpPr>
        <p:spPr>
          <a:xfrm>
            <a:off x="1052422" y="3900093"/>
            <a:ext cx="1975449" cy="568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Poradnie psychologiczno-pedagogiczne</a:t>
            </a:r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B34C70E6-3BBD-8830-3851-8DC7CE3F2140}"/>
              </a:ext>
            </a:extLst>
          </p:cNvPr>
          <p:cNvSpPr/>
          <p:nvPr/>
        </p:nvSpPr>
        <p:spPr>
          <a:xfrm>
            <a:off x="897147" y="5149970"/>
            <a:ext cx="2268748" cy="508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Placówka</a:t>
            </a:r>
            <a:r>
              <a:rPr lang="pl-PL" dirty="0"/>
              <a:t> </a:t>
            </a:r>
            <a:r>
              <a:rPr lang="pl-PL" sz="1200" dirty="0"/>
              <a:t>wsparcia dziennego, świetlice środowiskowe</a:t>
            </a:r>
          </a:p>
        </p:txBody>
      </p:sp>
      <p:sp>
        <p:nvSpPr>
          <p:cNvPr id="34" name="Prostokąt: zaokrąglone rogi 33">
            <a:extLst>
              <a:ext uri="{FF2B5EF4-FFF2-40B4-BE49-F238E27FC236}">
                <a16:creationId xmlns:a16="http://schemas.microsoft.com/office/drawing/2014/main" id="{F280316B-494E-3F5A-1DCD-3C62E8D94A2E}"/>
              </a:ext>
            </a:extLst>
          </p:cNvPr>
          <p:cNvSpPr/>
          <p:nvPr/>
        </p:nvSpPr>
        <p:spPr>
          <a:xfrm>
            <a:off x="6343924" y="2641468"/>
            <a:ext cx="1881577" cy="435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Zespół Opieki Zdrowotnej</a:t>
            </a:r>
            <a:endParaRPr lang="pl-PL" dirty="0"/>
          </a:p>
        </p:txBody>
      </p:sp>
      <p:sp>
        <p:nvSpPr>
          <p:cNvPr id="35" name="Prostokąt: zaokrąglone rogi 34">
            <a:extLst>
              <a:ext uri="{FF2B5EF4-FFF2-40B4-BE49-F238E27FC236}">
                <a16:creationId xmlns:a16="http://schemas.microsoft.com/office/drawing/2014/main" id="{DD36B147-A010-0DC7-CDF4-11FF96126BE3}"/>
              </a:ext>
            </a:extLst>
          </p:cNvPr>
          <p:cNvSpPr/>
          <p:nvPr/>
        </p:nvSpPr>
        <p:spPr>
          <a:xfrm>
            <a:off x="6292165" y="4159646"/>
            <a:ext cx="1865174" cy="428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SOSW, OKRO, SCWEW</a:t>
            </a:r>
          </a:p>
          <a:p>
            <a:pPr algn="ctr"/>
            <a:r>
              <a:rPr lang="pl-PL" sz="1200" dirty="0" err="1"/>
              <a:t>OWiT</a:t>
            </a:r>
            <a:endParaRPr lang="pl-PL" sz="1200" dirty="0"/>
          </a:p>
        </p:txBody>
      </p:sp>
      <p:sp>
        <p:nvSpPr>
          <p:cNvPr id="37" name="Prostokąt: zaokrąglone rogi 36">
            <a:extLst>
              <a:ext uri="{FF2B5EF4-FFF2-40B4-BE49-F238E27FC236}">
                <a16:creationId xmlns:a16="http://schemas.microsoft.com/office/drawing/2014/main" id="{D0B21EB9-D9E4-A52F-65AD-706616F9D32D}"/>
              </a:ext>
            </a:extLst>
          </p:cNvPr>
          <p:cNvSpPr/>
          <p:nvPr/>
        </p:nvSpPr>
        <p:spPr>
          <a:xfrm>
            <a:off x="6326670" y="4997102"/>
            <a:ext cx="1825291" cy="454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Wypożyczalnie</a:t>
            </a:r>
            <a:r>
              <a:rPr lang="pl-PL" dirty="0"/>
              <a:t> </a:t>
            </a:r>
            <a:r>
              <a:rPr lang="pl-PL" sz="1200" dirty="0"/>
              <a:t>sprzętu rehabilitacyjnego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9AF0EF38-5135-137F-2537-BFAA4C96834F}"/>
              </a:ext>
            </a:extLst>
          </p:cNvPr>
          <p:cNvSpPr/>
          <p:nvPr/>
        </p:nvSpPr>
        <p:spPr>
          <a:xfrm>
            <a:off x="3640348" y="5232282"/>
            <a:ext cx="2130724" cy="5176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Jednostka samorządu terytorialnego – koordynator wsparcia międzysektorowego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FB75DD90-8D01-BA30-E94C-032C21DFD73D}"/>
              </a:ext>
            </a:extLst>
          </p:cNvPr>
          <p:cNvSpPr/>
          <p:nvPr/>
        </p:nvSpPr>
        <p:spPr>
          <a:xfrm>
            <a:off x="6292237" y="3450559"/>
            <a:ext cx="1930343" cy="42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Niepubliczne Zespoły Opieki Zdrowotnej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BA36785-FBF4-8B33-3A6E-1FB7C8E6AA88}"/>
              </a:ext>
            </a:extLst>
          </p:cNvPr>
          <p:cNvCxnSpPr>
            <a:cxnSpLocks/>
          </p:cNvCxnSpPr>
          <p:nvPr/>
        </p:nvCxnSpPr>
        <p:spPr>
          <a:xfrm>
            <a:off x="5615796" y="2950234"/>
            <a:ext cx="608836" cy="4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5751D2A0-8800-948D-8A5F-05C5FCC61098}"/>
              </a:ext>
            </a:extLst>
          </p:cNvPr>
          <p:cNvCxnSpPr/>
          <p:nvPr/>
        </p:nvCxnSpPr>
        <p:spPr>
          <a:xfrm flipV="1">
            <a:off x="5426015" y="2262147"/>
            <a:ext cx="455161" cy="3344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0081A383-C283-4C7F-A291-ED96E92FE630}"/>
              </a:ext>
            </a:extLst>
          </p:cNvPr>
          <p:cNvCxnSpPr>
            <a:cxnSpLocks/>
          </p:cNvCxnSpPr>
          <p:nvPr/>
        </p:nvCxnSpPr>
        <p:spPr>
          <a:xfrm flipH="1" flipV="1">
            <a:off x="3122762" y="3614469"/>
            <a:ext cx="672861" cy="2587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054002AB-8FF0-DF2E-103F-BDE74AD4866F}"/>
              </a:ext>
            </a:extLst>
          </p:cNvPr>
          <p:cNvSpPr/>
          <p:nvPr/>
        </p:nvSpPr>
        <p:spPr>
          <a:xfrm>
            <a:off x="1251514" y="2600864"/>
            <a:ext cx="1651082" cy="42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Żłobki</a:t>
            </a: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1BA00A47-9F50-AF33-1AA0-83B838584807}"/>
              </a:ext>
            </a:extLst>
          </p:cNvPr>
          <p:cNvSpPr/>
          <p:nvPr/>
        </p:nvSpPr>
        <p:spPr>
          <a:xfrm>
            <a:off x="6064543" y="1895479"/>
            <a:ext cx="1930343" cy="435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Miejskie i Gminne Ośrodki Pomocy Społecznej</a:t>
            </a:r>
          </a:p>
        </p:txBody>
      </p: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540131C5-0C49-894A-D620-976900C8E5DD}"/>
              </a:ext>
            </a:extLst>
          </p:cNvPr>
          <p:cNvCxnSpPr/>
          <p:nvPr/>
        </p:nvCxnSpPr>
        <p:spPr>
          <a:xfrm flipH="1" flipV="1">
            <a:off x="3148642" y="2355011"/>
            <a:ext cx="664233" cy="483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590D9CCE-C4AA-7EB8-1545-CE4FBE6117F2}"/>
              </a:ext>
            </a:extLst>
          </p:cNvPr>
          <p:cNvSpPr/>
          <p:nvPr/>
        </p:nvSpPr>
        <p:spPr>
          <a:xfrm>
            <a:off x="1242045" y="1908965"/>
            <a:ext cx="1719908" cy="504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Przedszkola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6090249" y="1164566"/>
            <a:ext cx="1854679" cy="448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Ośrodek kuratorski, sąd, policja</a:t>
            </a:r>
          </a:p>
        </p:txBody>
      </p:sp>
      <p:cxnSp>
        <p:nvCxnSpPr>
          <p:cNvPr id="39" name="Łącznik prosty ze strzałką 38"/>
          <p:cNvCxnSpPr/>
          <p:nvPr/>
        </p:nvCxnSpPr>
        <p:spPr>
          <a:xfrm flipV="1">
            <a:off x="5037826" y="1794294"/>
            <a:ext cx="733246" cy="7418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rostokąt zaokrąglony 44"/>
          <p:cNvSpPr/>
          <p:nvPr/>
        </p:nvSpPr>
        <p:spPr>
          <a:xfrm>
            <a:off x="1121434" y="3312543"/>
            <a:ext cx="1828800" cy="431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Warsztaty terapii zajęciowej</a:t>
            </a:r>
          </a:p>
        </p:txBody>
      </p:sp>
      <p:sp>
        <p:nvSpPr>
          <p:cNvPr id="53" name="Prostokąt zaokrąglony 52"/>
          <p:cNvSpPr/>
          <p:nvPr/>
        </p:nvSpPr>
        <p:spPr>
          <a:xfrm>
            <a:off x="983411" y="4563374"/>
            <a:ext cx="2001329" cy="483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Organizacje pozarządowe</a:t>
            </a:r>
          </a:p>
        </p:txBody>
      </p:sp>
      <p:cxnSp>
        <p:nvCxnSpPr>
          <p:cNvPr id="58" name="Łącznik prosty ze strzałką 57">
            <a:extLst>
              <a:ext uri="{FF2B5EF4-FFF2-40B4-BE49-F238E27FC236}">
                <a16:creationId xmlns:a16="http://schemas.microsoft.com/office/drawing/2014/main" id="{36457924-2056-D5DC-7E72-D445692ADA36}"/>
              </a:ext>
            </a:extLst>
          </p:cNvPr>
          <p:cNvCxnSpPr/>
          <p:nvPr/>
        </p:nvCxnSpPr>
        <p:spPr>
          <a:xfrm flipH="1">
            <a:off x="3122762" y="4658264"/>
            <a:ext cx="759125" cy="1639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52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78D8C7-261A-4C41-4819-01966A276F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15736"/>
            <a:ext cx="9144000" cy="506122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Dziękuję za uwagę!</a:t>
            </a:r>
          </a:p>
          <a:p>
            <a:pPr algn="ctr"/>
            <a:endParaRPr lang="pl-PL" dirty="0"/>
          </a:p>
          <a:p>
            <a:pPr marL="0" indent="0" algn="ctr">
              <a:buNone/>
            </a:pPr>
            <a:r>
              <a:rPr lang="pl-PL" b="1" dirty="0"/>
              <a:t>Sylwia Borowska</a:t>
            </a:r>
          </a:p>
          <a:p>
            <a:pPr marL="0" indent="0" algn="ctr">
              <a:buNone/>
            </a:pPr>
            <a:r>
              <a:rPr lang="pl-PL" dirty="0"/>
              <a:t>Starostwo Powiatowe w Ropczycach</a:t>
            </a:r>
          </a:p>
          <a:p>
            <a:pPr marL="0" indent="0" algn="ctr">
              <a:buNone/>
            </a:pPr>
            <a:r>
              <a:rPr lang="pl-PL" dirty="0" err="1"/>
              <a:t>borowska.s@gmail.com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41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Prostokąt 5"/>
          <p:cNvSpPr>
            <a:spLocks noChangeArrowheads="1"/>
          </p:cNvSpPr>
          <p:nvPr/>
        </p:nvSpPr>
        <p:spPr bwMode="auto">
          <a:xfrm>
            <a:off x="1277478" y="3462063"/>
            <a:ext cx="67335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Zadanie realizowane przez Koordynatora Wsparcia Międzysektorowego </a:t>
            </a:r>
          </a:p>
        </p:txBody>
      </p:sp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01638" y="194469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84187" y="1676810"/>
            <a:ext cx="7886700" cy="3263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368B7F2-57D4-C0B1-8A6E-899830265DF7}"/>
              </a:ext>
            </a:extLst>
          </p:cNvPr>
          <p:cNvSpPr txBox="1"/>
          <p:nvPr/>
        </p:nvSpPr>
        <p:spPr>
          <a:xfrm>
            <a:off x="1125537" y="856352"/>
            <a:ext cx="7567613" cy="2551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Jednym z zadań projektu – 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stworzenie mapy zasobów powiatowych                      </a:t>
            </a: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zakresie wsparcia dzieci, uczniów i rodzin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następnie: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wł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ączenie podmiotów na poziomie powiatu w lokalną sieć wsparcia międzysektorowego (WM) 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opracowanie zasad koordynacji w sieci WM dla dzieci uczniów i rodzin, w tym kryteriów włączania i wyłączania podmiotów do sieci WM 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5595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Prostokąt 3"/>
          <p:cNvSpPr>
            <a:spLocks noChangeArrowheads="1"/>
          </p:cNvSpPr>
          <p:nvPr/>
        </p:nvSpPr>
        <p:spPr bwMode="auto">
          <a:xfrm>
            <a:off x="512763" y="679510"/>
            <a:ext cx="7398056" cy="505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defTabSz="914400" eaLnBrk="1" fontAlgn="base" hangingPunct="1">
              <a:spcBef>
                <a:spcPct val="30000"/>
              </a:spcBef>
              <a:spcAft>
                <a:spcPct val="20000"/>
              </a:spcAft>
              <a:buNone/>
              <a:defRPr/>
            </a:pPr>
            <a:r>
              <a:rPr kumimoji="0" lang="pl-PL" alt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Pozostałe zadania realizowane w ramach projektu:</a:t>
            </a:r>
          </a:p>
          <a:p>
            <a:pPr marL="1657350" lvl="3" indent="-285750" defTabSz="914400" eaLnBrk="1" fontAlgn="base" hangingPunct="1">
              <a:spcBef>
                <a:spcPct val="3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Powołanie instytucji koordynującej </a:t>
            </a:r>
          </a:p>
          <a:p>
            <a:pPr marL="1657350" lvl="3" indent="-285750" defTabSz="914400" eaLnBrk="1" fontAlgn="base" hangingPunct="1">
              <a:spcBef>
                <a:spcPct val="3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600" dirty="0"/>
              <a:t>Powołanie koordynatorów do spraw badań </a:t>
            </a:r>
          </a:p>
          <a:p>
            <a:pPr marL="1657350" lvl="3" indent="-285750" defTabSz="914400" eaLnBrk="1" fontAlgn="base" hangingPunct="1">
              <a:spcBef>
                <a:spcPct val="3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Przeprowadzenie badań w populacji dzieci oraz w populacji uczniów</a:t>
            </a:r>
          </a:p>
          <a:p>
            <a:pPr marL="1657350" lvl="3" indent="-285750" defTabSz="914400" eaLnBrk="1" fontAlgn="base" hangingPunct="1">
              <a:spcBef>
                <a:spcPct val="3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600" dirty="0"/>
              <a:t>Przeprowadzenie badań pogłębionych wśród uczniów ze zidentyfikowanymi trudnościami</a:t>
            </a:r>
          </a:p>
          <a:p>
            <a:pPr marL="1657350" lvl="3" indent="-285750" defTabSz="914400" eaLnBrk="1" fontAlgn="base" hangingPunct="1">
              <a:spcBef>
                <a:spcPct val="3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600" dirty="0"/>
              <a:t>Opracowanie przykładowej ścieżki wsparcia dla dzieci, uczniów i rodzin</a:t>
            </a:r>
          </a:p>
          <a:p>
            <a:pPr marL="1657350" lvl="3" indent="-285750" defTabSz="914400" eaLnBrk="1" fontAlgn="base" hangingPunct="1">
              <a:spcBef>
                <a:spcPct val="3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kumimoji="0" lang="pl-PL" alt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Opracowanie studium rodziny i ścieżek wsparcia – 10 rodzin małych dzieci, w tym  </a:t>
            </a:r>
            <a:r>
              <a:rPr lang="pl-PL" altLang="pl-PL" sz="1600" dirty="0"/>
              <a:t>opracowanie i realizacja planów wczesnego wspomagania rozwoju dziecka i wsparcia rodziny</a:t>
            </a:r>
            <a:endParaRPr kumimoji="0" lang="pl-PL" altLang="pl-P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57350" lvl="3" indent="-285750" defTabSz="914400" eaLnBrk="1" fontAlgn="base" hangingPunct="1">
              <a:spcBef>
                <a:spcPct val="3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600" dirty="0"/>
              <a:t>Przygotowanie modelu oceny funkcjonalnej jako programu systematycznego wsparcia uczniów oraz monitorowanie rozwoju ucznia z trudnościami – 10 uczniów i rodzin</a:t>
            </a:r>
            <a:endParaRPr kumimoji="0" lang="pl-PL" altLang="pl-P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57350" lvl="3" indent="-285750" defTabSz="914400" eaLnBrk="1" fontAlgn="base" hangingPunct="1">
              <a:spcBef>
                <a:spcPct val="30000"/>
              </a:spcBef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01638" y="194469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84187" y="1676810"/>
            <a:ext cx="7886700" cy="3263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5093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330676-2D3D-A3FA-0C67-C1169677A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86597"/>
            <a:ext cx="7772400" cy="621102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Diagnoza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9184294-9E5D-B87F-CB3D-5948481AD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" y="1311215"/>
            <a:ext cx="8422640" cy="4469825"/>
          </a:xfrm>
        </p:spPr>
        <p:txBody>
          <a:bodyPr>
            <a:normAutofit fontScale="32500" lnSpcReduction="20000"/>
          </a:bodyPr>
          <a:lstStyle/>
          <a:p>
            <a:endParaRPr lang="pl-PL" sz="1600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pl-PL" sz="4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Diagnoza czyli rozpoznanie stanu rzeczy – jest niezbędnym elementem każdego działania celowego</a:t>
            </a:r>
          </a:p>
          <a:p>
            <a:pPr algn="l"/>
            <a:endParaRPr lang="pl-PL" sz="1900" b="1" dirty="0">
              <a:solidFill>
                <a:srgbClr val="0070C0"/>
              </a:solidFill>
            </a:endParaRPr>
          </a:p>
          <a:p>
            <a:pPr algn="l"/>
            <a:endParaRPr lang="pl-PL" sz="1900" b="1" dirty="0">
              <a:solidFill>
                <a:srgbClr val="0070C0"/>
              </a:solidFill>
            </a:endParaRPr>
          </a:p>
          <a:p>
            <a:pPr algn="l"/>
            <a:endParaRPr lang="pl-PL" sz="1900" b="1" dirty="0">
              <a:solidFill>
                <a:srgbClr val="0070C0"/>
              </a:solidFill>
            </a:endParaRPr>
          </a:p>
          <a:p>
            <a:pPr algn="l"/>
            <a:endParaRPr lang="pl-PL" sz="1900" b="1" dirty="0">
              <a:solidFill>
                <a:srgbClr val="0070C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pl-PL" sz="4300" dirty="0">
                <a:latin typeface="Arial" pitchFamily="34" charset="0"/>
                <a:cs typeface="Arial" pitchFamily="34" charset="0"/>
              </a:rPr>
              <a:t>Stworzenie i rozwój bazy informacji o dostępnych na obszarze działania powiatu zasobach instytucjonalnych, osobowych, formach wsparcia  w sektorze ochrony zdrowia, pomocy społecznej, edukacji, służących wsparciu dziecka, ucznia  i rodziny</a:t>
            </a:r>
          </a:p>
          <a:p>
            <a:pPr algn="l">
              <a:buFont typeface="Wingdings" pitchFamily="2" charset="2"/>
              <a:buChar char="ü"/>
            </a:pPr>
            <a:r>
              <a:rPr lang="pl-PL" sz="4300" dirty="0">
                <a:latin typeface="Arial" pitchFamily="34" charset="0"/>
                <a:cs typeface="Arial" pitchFamily="34" charset="0"/>
              </a:rPr>
              <a:t> Zwiększenie skuteczności, dostępności, kompleksowości oferowanego wsparcia dla dzieci, uczniów, rodzin zgodnie ze zdiagnozowanymi potrzebami</a:t>
            </a:r>
          </a:p>
          <a:p>
            <a:pPr algn="l">
              <a:buFont typeface="Wingdings" pitchFamily="2" charset="2"/>
              <a:buChar char="ü"/>
            </a:pPr>
            <a:r>
              <a:rPr lang="pl-PL" sz="4300" dirty="0">
                <a:latin typeface="Arial" pitchFamily="34" charset="0"/>
                <a:cs typeface="Arial" pitchFamily="34" charset="0"/>
              </a:rPr>
              <a:t> Zwiększenie jakości i efektywności skoordynowanego, międzysektorowego wsparcia udzielanego dzieciom, uczniom i ich rodzinom oraz środowisku, w którym funkcjonują na poziomie lokalnym, wypracowanie </a:t>
            </a:r>
            <a:r>
              <a:rPr lang="pl-PL" sz="4300" b="1" dirty="0">
                <a:latin typeface="Arial" pitchFamily="34" charset="0"/>
                <a:cs typeface="Arial" pitchFamily="34" charset="0"/>
              </a:rPr>
              <a:t>modelu wsparcia międzysektorowego</a:t>
            </a:r>
            <a:endParaRPr lang="pl-PL" sz="35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pl-PL" sz="35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l-PL" sz="4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Współpraca międzysektorowa </a:t>
            </a:r>
            <a:r>
              <a:rPr lang="pl-PL" sz="4000" dirty="0">
                <a:latin typeface="Arial" pitchFamily="34" charset="0"/>
                <a:cs typeface="Arial" pitchFamily="34" charset="0"/>
              </a:rPr>
              <a:t>może być trudna</a:t>
            </a:r>
            <a:r>
              <a:rPr lang="pl-PL" sz="4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4000" dirty="0">
                <a:latin typeface="Arial" pitchFamily="34" charset="0"/>
                <a:cs typeface="Arial" pitchFamily="34" charset="0"/>
              </a:rPr>
              <a:t>Działania każdego z sektorów są inne, każdy z nich pełni odrębną rolę w lokalnej społeczności i cechuje się odmiennymi celami, ale też regulacjami prawnymi, narzędziami, procedurami. Trzeba  zbudować taki model MWM, żeby efektywnie wspierać dzieci, rodziny poprzez podejmowanie spójnych działań pomocowych przez podmioty z różnych obszarów, osiągnąć efekt synergii.</a:t>
            </a:r>
          </a:p>
          <a:p>
            <a:pPr algn="l"/>
            <a:r>
              <a:rPr lang="pl-PL" sz="3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2000" b="1" dirty="0"/>
          </a:p>
          <a:p>
            <a:pPr marL="342900" indent="-342900">
              <a:buAutoNum type="arabicParenR"/>
            </a:pPr>
            <a:endParaRPr lang="pl-PL" sz="1600" dirty="0">
              <a:effectLst/>
              <a:latin typeface="Times New Roman" panose="02020603050405020304" pitchFamily="18" charset="0"/>
            </a:endParaRPr>
          </a:p>
          <a:p>
            <a:endParaRPr lang="pl-PL" sz="16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131388" y="2214879"/>
            <a:ext cx="2493035" cy="4165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CELE DIAGNOZY</a:t>
            </a:r>
            <a:r>
              <a:rPr lang="pl-PL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pl-PL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2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258792"/>
            <a:ext cx="7886700" cy="845389"/>
          </a:xfrm>
        </p:spPr>
        <p:txBody>
          <a:bodyPr/>
          <a:lstStyle/>
          <a:p>
            <a:pPr algn="ctr"/>
            <a:r>
              <a:rPr lang="pl-PL" sz="2400" b="1" dirty="0">
                <a:latin typeface="Arial" pitchFamily="34" charset="0"/>
                <a:cs typeface="Arial" pitchFamily="34" charset="0"/>
              </a:rPr>
              <a:t>Diagnoza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7881" y="1086928"/>
            <a:ext cx="7886700" cy="486574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pl-PL" b="1" dirty="0"/>
              <a:t>   </a:t>
            </a:r>
            <a:r>
              <a:rPr lang="pl-PL" sz="1800" b="1" dirty="0">
                <a:latin typeface="Arial" pitchFamily="34" charset="0"/>
                <a:cs typeface="Arial" pitchFamily="34" charset="0"/>
              </a:rPr>
              <a:t>Wpływ na sposób prowadzenia diagnozy i jej zakres będzie mieć m.in. położenie, wielkość i potencjał powiatu, a także tworzących go gmin</a:t>
            </a:r>
          </a:p>
          <a:p>
            <a:pPr>
              <a:buNone/>
            </a:pPr>
            <a:r>
              <a:rPr lang="pl-PL" sz="1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24000">
              <a:spcBef>
                <a:spcPts val="1200"/>
              </a:spcBef>
              <a:buNone/>
            </a:pPr>
            <a:r>
              <a:rPr lang="pl-PL" sz="1800" b="1" dirty="0">
                <a:latin typeface="Arial" pitchFamily="34" charset="0"/>
                <a:cs typeface="Arial" pitchFamily="34" charset="0"/>
              </a:rPr>
              <a:t>Różnice w:</a:t>
            </a:r>
          </a:p>
          <a:p>
            <a:pPr marL="324000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zasobach instytucjonalnych, </a:t>
            </a:r>
          </a:p>
          <a:p>
            <a:pPr marL="324000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zasobach infrastruktury społecznej, technicznej, </a:t>
            </a:r>
          </a:p>
          <a:p>
            <a:pPr marL="324000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charakterze więzi społecznych</a:t>
            </a:r>
          </a:p>
          <a:p>
            <a:pPr marL="324000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liczbie i zróżnicowaniu specjalistów, np. lekarzy</a:t>
            </a:r>
          </a:p>
          <a:p>
            <a:pPr marL="324000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dostępie do innowacyjnych programów</a:t>
            </a:r>
          </a:p>
          <a:p>
            <a:pPr>
              <a:buFontTx/>
              <a:buChar char="-"/>
            </a:pPr>
            <a:endParaRPr lang="pl-PL" sz="1800" dirty="0"/>
          </a:p>
          <a:p>
            <a:pPr>
              <a:buFontTx/>
              <a:buChar char="-"/>
            </a:pPr>
            <a:endParaRPr lang="pl-PL" sz="1800" dirty="0"/>
          </a:p>
          <a:p>
            <a:pPr>
              <a:buFontTx/>
              <a:buChar char="-"/>
            </a:pP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7682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itchFamily="34" charset="0"/>
                <a:cs typeface="Arial" pitchFamily="34" charset="0"/>
              </a:rPr>
              <a:t>Diagnoza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112808"/>
            <a:ext cx="7886700" cy="5064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Przykładowo duże miasto na prawach powiatu:</a:t>
            </a:r>
          </a:p>
          <a:p>
            <a:pPr>
              <a:buNone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- wielość i zróżnicowanie instytucji, ośrodków i organizacji (przy narastających równocześnie trudnościach w utrzymaniu komunikacji między nimi),</a:t>
            </a:r>
          </a:p>
          <a:p>
            <a:pPr>
              <a:buFontTx/>
              <a:buChar char="-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większe zróżnicowanie usług edukacyjnych, zdrowotnych, społecznych, kulturalnych (przy jednoczesnym dużym ich rozproszeniu terytorialnym),</a:t>
            </a:r>
          </a:p>
          <a:p>
            <a:pPr>
              <a:buFontTx/>
              <a:buChar char="-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większa liczebnie i zróżnicowana kadra specjalistów,</a:t>
            </a:r>
          </a:p>
          <a:p>
            <a:pPr>
              <a:buFontTx/>
              <a:buChar char="-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większy potencjał sektora niepublicznego,</a:t>
            </a:r>
          </a:p>
          <a:p>
            <a:pPr>
              <a:buFontTx/>
              <a:buChar char="-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większa anonimowość osób, słabsze więzi międzyludzkie, a tym samym trudniejsze warunki prowadzenia diagnozy  zasobów podmiotowych,</a:t>
            </a:r>
          </a:p>
          <a:p>
            <a:pPr>
              <a:buFontTx/>
              <a:buChar char="-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większe sformalizowanie relacji między podmiotami, brak bezpośrednich kontaktów,</a:t>
            </a:r>
          </a:p>
          <a:p>
            <a:pPr>
              <a:buFontTx/>
              <a:buChar char="-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większa możliwość włączenia we wspólne inicjatywy władz, podmiotów i instytucji szczebla wojewódzkiego, (dostępność terytorialna, istniejąca sieć powiązań i relacji).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0E0E89-49C0-80E9-4C49-4F82CD8E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000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Etapy diagnozy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242F9233-EA67-DB0F-9750-B19F25740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75127"/>
            <a:ext cx="8087511" cy="444616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1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Powołanie Koordynatora Wsparcia Międzysektorowego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E385A0E-E6AA-8C9C-7CAB-91D3483AB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148943"/>
              </p:ext>
            </p:extLst>
          </p:nvPr>
        </p:nvGraphicFramePr>
        <p:xfrm>
          <a:off x="1048624" y="1602298"/>
          <a:ext cx="7180976" cy="3741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2115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2002</TotalTime>
  <Words>2556</Words>
  <Application>Microsoft Office PowerPoint</Application>
  <PresentationFormat>Pokaz na ekranie (4:3)</PresentationFormat>
  <Paragraphs>535</Paragraphs>
  <Slides>32</Slides>
  <Notes>32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Diagnoza</vt:lpstr>
      <vt:lpstr>Diagnoza</vt:lpstr>
      <vt:lpstr>Diagnoza</vt:lpstr>
      <vt:lpstr>Etapy diagnozy</vt:lpstr>
      <vt:lpstr>  Etapy diagnozy  </vt:lpstr>
      <vt:lpstr>Etapy diagnozy</vt:lpstr>
      <vt:lpstr>Etapy diagnozy</vt:lpstr>
      <vt:lpstr>Etapy diagnozy</vt:lpstr>
      <vt:lpstr>Etapy diagnozy</vt:lpstr>
      <vt:lpstr>Etapy diagnozy  Rejestr jednostek pomocy społecznej https://rjps.mpips.gov.pl/RJPS/</vt:lpstr>
      <vt:lpstr>System Informacji Oświatowej https://sio.gov.pl</vt:lpstr>
      <vt:lpstr>Prezentacja programu PowerPoint</vt:lpstr>
      <vt:lpstr> Etapy diagnozy </vt:lpstr>
      <vt:lpstr>Prezentacja programu PowerPoint</vt:lpstr>
      <vt:lpstr> Etapy diagnozy </vt:lpstr>
      <vt:lpstr>Etapy diagnozy</vt:lpstr>
      <vt:lpstr>Etapy diagnozy</vt:lpstr>
      <vt:lpstr>Etapy diagnozy</vt:lpstr>
      <vt:lpstr>Etapy diagnozy</vt:lpstr>
      <vt:lpstr>Etapy diagnozy</vt:lpstr>
      <vt:lpstr>Etapy diagnozy</vt:lpstr>
      <vt:lpstr>Etapy diagnozy</vt:lpstr>
      <vt:lpstr> Korzyści wynikające z przeprowadzonych badań zasobów powiatowych</vt:lpstr>
      <vt:lpstr>Korzyści wynikające z przeprowadzonych badań zasobów powiatowych</vt:lpstr>
      <vt:lpstr>Kolejne etapy budowania i koordynowania sieci WM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Czajka</dc:creator>
  <cp:lastModifiedBy>Sylwia SB. Borowska</cp:lastModifiedBy>
  <cp:revision>163</cp:revision>
  <cp:lastPrinted>2023-01-23T08:45:01Z</cp:lastPrinted>
  <dcterms:created xsi:type="dcterms:W3CDTF">2019-04-26T07:45:51Z</dcterms:created>
  <dcterms:modified xsi:type="dcterms:W3CDTF">2023-01-24T23:19:18Z</dcterms:modified>
</cp:coreProperties>
</file>