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39"/>
  </p:notesMasterIdLst>
  <p:handoutMasterIdLst>
    <p:handoutMasterId r:id="rId40"/>
  </p:handoutMasterIdLst>
  <p:sldIdLst>
    <p:sldId id="259" r:id="rId3"/>
    <p:sldId id="260" r:id="rId4"/>
    <p:sldId id="274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8" r:id="rId15"/>
    <p:sldId id="287" r:id="rId16"/>
    <p:sldId id="292" r:id="rId17"/>
    <p:sldId id="293" r:id="rId18"/>
    <p:sldId id="294" r:id="rId19"/>
    <p:sldId id="296" r:id="rId20"/>
    <p:sldId id="298" r:id="rId21"/>
    <p:sldId id="300" r:id="rId22"/>
    <p:sldId id="302" r:id="rId23"/>
    <p:sldId id="328" r:id="rId24"/>
    <p:sldId id="304" r:id="rId25"/>
    <p:sldId id="306" r:id="rId26"/>
    <p:sldId id="308" r:id="rId27"/>
    <p:sldId id="309" r:id="rId28"/>
    <p:sldId id="323" r:id="rId29"/>
    <p:sldId id="324" r:id="rId30"/>
    <p:sldId id="325" r:id="rId31"/>
    <p:sldId id="326" r:id="rId32"/>
    <p:sldId id="311" r:id="rId33"/>
    <p:sldId id="327" r:id="rId34"/>
    <p:sldId id="313" r:id="rId35"/>
    <p:sldId id="320" r:id="rId36"/>
    <p:sldId id="315" r:id="rId37"/>
    <p:sldId id="318" r:id="rId3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BA4B87CB-2861-4D29-81DA-8CED153EE6EE}">
          <p14:sldIdLst>
            <p14:sldId id="259"/>
            <p14:sldId id="260"/>
            <p14:sldId id="274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8"/>
            <p14:sldId id="287"/>
            <p14:sldId id="292"/>
            <p14:sldId id="293"/>
            <p14:sldId id="294"/>
            <p14:sldId id="296"/>
            <p14:sldId id="298"/>
            <p14:sldId id="300"/>
            <p14:sldId id="302"/>
            <p14:sldId id="328"/>
            <p14:sldId id="304"/>
            <p14:sldId id="306"/>
            <p14:sldId id="308"/>
            <p14:sldId id="309"/>
            <p14:sldId id="323"/>
            <p14:sldId id="324"/>
            <p14:sldId id="325"/>
            <p14:sldId id="326"/>
            <p14:sldId id="311"/>
            <p14:sldId id="327"/>
            <p14:sldId id="313"/>
            <p14:sldId id="320"/>
            <p14:sldId id="315"/>
            <p14:sldId id="318"/>
          </p14:sldIdLst>
        </p14:section>
        <p14:section name="Sekcja bez tytułu" id="{BD9FF392-7BCC-4C75-AD97-A012524B649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16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87"/>
    <p:restoredTop sz="94704"/>
  </p:normalViewPr>
  <p:slideViewPr>
    <p:cSldViewPr snapToGrid="0" snapToObjects="1">
      <p:cViewPr varScale="1">
        <p:scale>
          <a:sx n="82" d="100"/>
          <a:sy n="82" d="100"/>
        </p:scale>
        <p:origin x="485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7" d="100"/>
          <a:sy n="107" d="100"/>
        </p:scale>
        <p:origin x="524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mińska Ewa" userId="fbf40322-5d1b-43b3-bbe1-dbf7ebc7edf7" providerId="ADAL" clId="{F6204ADD-5D9C-41A0-A85E-6F95042D864A}"/>
    <pc:docChg chg="modSld">
      <pc:chgData name="Kamińska Ewa" userId="fbf40322-5d1b-43b3-bbe1-dbf7ebc7edf7" providerId="ADAL" clId="{F6204ADD-5D9C-41A0-A85E-6F95042D864A}" dt="2022-06-28T08:56:24.336" v="232" actId="20577"/>
      <pc:docMkLst>
        <pc:docMk/>
      </pc:docMkLst>
      <pc:sldChg chg="modSp">
        <pc:chgData name="Kamińska Ewa" userId="fbf40322-5d1b-43b3-bbe1-dbf7ebc7edf7" providerId="ADAL" clId="{F6204ADD-5D9C-41A0-A85E-6F95042D864A}" dt="2022-06-28T08:48:06.621" v="46" actId="20577"/>
        <pc:sldMkLst>
          <pc:docMk/>
          <pc:sldMk cId="2609721507" sldId="259"/>
        </pc:sldMkLst>
        <pc:spChg chg="mod">
          <ac:chgData name="Kamińska Ewa" userId="fbf40322-5d1b-43b3-bbe1-dbf7ebc7edf7" providerId="ADAL" clId="{F6204ADD-5D9C-41A0-A85E-6F95042D864A}" dt="2022-06-28T08:48:06.621" v="46" actId="20577"/>
          <ac:spMkLst>
            <pc:docMk/>
            <pc:sldMk cId="2609721507" sldId="259"/>
            <ac:spMk id="4" creationId="{00000000-0000-0000-0000-000000000000}"/>
          </ac:spMkLst>
        </pc:spChg>
      </pc:sldChg>
      <pc:sldChg chg="modSp">
        <pc:chgData name="Kamińska Ewa" userId="fbf40322-5d1b-43b3-bbe1-dbf7ebc7edf7" providerId="ADAL" clId="{F6204ADD-5D9C-41A0-A85E-6F95042D864A}" dt="2022-06-28T08:50:47.583" v="81" actId="2"/>
        <pc:sldMkLst>
          <pc:docMk/>
          <pc:sldMk cId="339229144" sldId="274"/>
        </pc:sldMkLst>
        <pc:spChg chg="mod">
          <ac:chgData name="Kamińska Ewa" userId="fbf40322-5d1b-43b3-bbe1-dbf7ebc7edf7" providerId="ADAL" clId="{F6204ADD-5D9C-41A0-A85E-6F95042D864A}" dt="2022-06-28T08:50:22.157" v="80" actId="20577"/>
          <ac:spMkLst>
            <pc:docMk/>
            <pc:sldMk cId="339229144" sldId="274"/>
            <ac:spMk id="8202" creationId="{00000000-0000-0000-0000-000000000000}"/>
          </ac:spMkLst>
        </pc:spChg>
        <pc:spChg chg="mod">
          <ac:chgData name="Kamińska Ewa" userId="fbf40322-5d1b-43b3-bbe1-dbf7ebc7edf7" providerId="ADAL" clId="{F6204ADD-5D9C-41A0-A85E-6F95042D864A}" dt="2022-06-28T08:50:47.583" v="81" actId="2"/>
          <ac:spMkLst>
            <pc:docMk/>
            <pc:sldMk cId="339229144" sldId="274"/>
            <ac:spMk id="8215" creationId="{00000000-0000-0000-0000-000000000000}"/>
          </ac:spMkLst>
        </pc:spChg>
      </pc:sldChg>
      <pc:sldChg chg="modSp">
        <pc:chgData name="Kamińska Ewa" userId="fbf40322-5d1b-43b3-bbe1-dbf7ebc7edf7" providerId="ADAL" clId="{F6204ADD-5D9C-41A0-A85E-6F95042D864A}" dt="2022-06-28T08:51:44.861" v="127" actId="20577"/>
        <pc:sldMkLst>
          <pc:docMk/>
          <pc:sldMk cId="3908511611" sldId="276"/>
        </pc:sldMkLst>
        <pc:spChg chg="mod">
          <ac:chgData name="Kamińska Ewa" userId="fbf40322-5d1b-43b3-bbe1-dbf7ebc7edf7" providerId="ADAL" clId="{F6204ADD-5D9C-41A0-A85E-6F95042D864A}" dt="2022-06-28T08:51:20.579" v="104" actId="20577"/>
          <ac:spMkLst>
            <pc:docMk/>
            <pc:sldMk cId="3908511611" sldId="276"/>
            <ac:spMk id="9232" creationId="{00000000-0000-0000-0000-000000000000}"/>
          </ac:spMkLst>
        </pc:spChg>
        <pc:spChg chg="mod">
          <ac:chgData name="Kamińska Ewa" userId="fbf40322-5d1b-43b3-bbe1-dbf7ebc7edf7" providerId="ADAL" clId="{F6204ADD-5D9C-41A0-A85E-6F95042D864A}" dt="2022-06-28T08:51:44.861" v="127" actId="20577"/>
          <ac:spMkLst>
            <pc:docMk/>
            <pc:sldMk cId="3908511611" sldId="276"/>
            <ac:spMk id="9233" creationId="{00000000-0000-0000-0000-000000000000}"/>
          </ac:spMkLst>
        </pc:spChg>
        <pc:cxnChg chg="mod">
          <ac:chgData name="Kamińska Ewa" userId="fbf40322-5d1b-43b3-bbe1-dbf7ebc7edf7" providerId="ADAL" clId="{F6204ADD-5D9C-41A0-A85E-6F95042D864A}" dt="2022-06-28T08:51:44.259" v="125" actId="20577"/>
          <ac:cxnSpMkLst>
            <pc:docMk/>
            <pc:sldMk cId="3908511611" sldId="276"/>
            <ac:cxnSpMk id="9236" creationId="{00000000-0000-0000-0000-000000000000}"/>
          </ac:cxnSpMkLst>
        </pc:cxnChg>
      </pc:sldChg>
      <pc:sldChg chg="modSp">
        <pc:chgData name="Kamińska Ewa" userId="fbf40322-5d1b-43b3-bbe1-dbf7ebc7edf7" providerId="ADAL" clId="{F6204ADD-5D9C-41A0-A85E-6F95042D864A}" dt="2022-06-28T08:53:46.989" v="181" actId="20577"/>
        <pc:sldMkLst>
          <pc:docMk/>
          <pc:sldMk cId="3359416274" sldId="281"/>
        </pc:sldMkLst>
        <pc:spChg chg="mod">
          <ac:chgData name="Kamińska Ewa" userId="fbf40322-5d1b-43b3-bbe1-dbf7ebc7edf7" providerId="ADAL" clId="{F6204ADD-5D9C-41A0-A85E-6F95042D864A}" dt="2022-06-28T08:53:46.989" v="181" actId="20577"/>
          <ac:spMkLst>
            <pc:docMk/>
            <pc:sldMk cId="3359416274" sldId="281"/>
            <ac:spMk id="3" creationId="{00000000-0000-0000-0000-000000000000}"/>
          </ac:spMkLst>
        </pc:spChg>
      </pc:sldChg>
      <pc:sldChg chg="modSp">
        <pc:chgData name="Kamińska Ewa" userId="fbf40322-5d1b-43b3-bbe1-dbf7ebc7edf7" providerId="ADAL" clId="{F6204ADD-5D9C-41A0-A85E-6F95042D864A}" dt="2022-06-28T08:54:35.544" v="211" actId="20577"/>
        <pc:sldMkLst>
          <pc:docMk/>
          <pc:sldMk cId="2205731116" sldId="283"/>
        </pc:sldMkLst>
        <pc:spChg chg="mod">
          <ac:chgData name="Kamińska Ewa" userId="fbf40322-5d1b-43b3-bbe1-dbf7ebc7edf7" providerId="ADAL" clId="{F6204ADD-5D9C-41A0-A85E-6F95042D864A}" dt="2022-06-28T08:54:35.544" v="211" actId="20577"/>
          <ac:spMkLst>
            <pc:docMk/>
            <pc:sldMk cId="2205731116" sldId="283"/>
            <ac:spMk id="3" creationId="{00000000-0000-0000-0000-000000000000}"/>
          </ac:spMkLst>
        </pc:spChg>
      </pc:sldChg>
      <pc:sldChg chg="modSp">
        <pc:chgData name="Kamińska Ewa" userId="fbf40322-5d1b-43b3-bbe1-dbf7ebc7edf7" providerId="ADAL" clId="{F6204ADD-5D9C-41A0-A85E-6F95042D864A}" dt="2022-06-28T08:56:24.336" v="232" actId="20577"/>
        <pc:sldMkLst>
          <pc:docMk/>
          <pc:sldMk cId="342449277" sldId="293"/>
        </pc:sldMkLst>
        <pc:spChg chg="mod">
          <ac:chgData name="Kamińska Ewa" userId="fbf40322-5d1b-43b3-bbe1-dbf7ebc7edf7" providerId="ADAL" clId="{F6204ADD-5D9C-41A0-A85E-6F95042D864A}" dt="2022-06-28T08:56:24.336" v="232" actId="20577"/>
          <ac:spMkLst>
            <pc:docMk/>
            <pc:sldMk cId="342449277" sldId="293"/>
            <ac:spMk id="13315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DDB40-9371-224A-9950-C58DD6E3B16F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A7FEF-182D-8146-875C-D839DAE70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72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2AB26-9B3E-6C43-9D6F-ED6F4875B189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1F04F-7D31-CD40-92B3-36608D7E8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21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DC41ECA-4296-42AB-B60D-70040C94206A}" type="slidenum">
              <a:rPr lang="pl-PL" altLang="pl-PL">
                <a:latin typeface="Times New Roman" panose="02020603050405020304" pitchFamily="18" charset="0"/>
              </a:rPr>
              <a:pPr/>
              <a:t>3</a:t>
            </a:fld>
            <a:endParaRPr lang="pl-PL" altLang="pl-PL" dirty="0">
              <a:latin typeface="Times New Roman" panose="02020603050405020304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l-PL" altLang="pl-PL" dirty="0"/>
              <a:t>Pani Profesor</a:t>
            </a:r>
          </a:p>
        </p:txBody>
      </p:sp>
    </p:spTree>
    <p:extLst>
      <p:ext uri="{BB962C8B-B14F-4D97-AF65-F5344CB8AC3E}">
        <p14:creationId xmlns:p14="http://schemas.microsoft.com/office/powerpoint/2010/main" val="1943031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3CC8C57-822B-47D6-8C52-DDCD5C1CF9CB}" type="slidenum">
              <a:rPr lang="pl-PL" altLang="pl-PL">
                <a:latin typeface="Times New Roman" panose="02020603050405020304" pitchFamily="18" charset="0"/>
              </a:rPr>
              <a:pPr/>
              <a:t>4</a:t>
            </a:fld>
            <a:endParaRPr lang="pl-PL" altLang="pl-PL">
              <a:latin typeface="Times New Roman" panose="02020603050405020304" pitchFamily="18" charset="0"/>
            </a:endParaRP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132946" y="744498"/>
            <a:ext cx="4531783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/>
          </p:nvPr>
        </p:nvSpPr>
        <p:spPr>
          <a:xfrm>
            <a:off x="906357" y="6809919"/>
            <a:ext cx="4984962" cy="27918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defTabSz="449263" eaLnBrk="1" hangingPunct="1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pl-PL"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958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2C2801-4265-4419-A0C3-D73830007CC1}" type="slidenum">
              <a:rPr lang="pl-PL" altLang="pl-PL">
                <a:latin typeface="Times New Roman" panose="02020603050405020304" pitchFamily="18" charset="0"/>
              </a:rPr>
              <a:pPr/>
              <a:t>16</a:t>
            </a:fld>
            <a:endParaRPr lang="pl-PL" altLang="pl-PL">
              <a:latin typeface="Times New Roman" panose="02020603050405020304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l-PL" altLang="pl-PL"/>
              <a:t>Monika</a:t>
            </a:r>
          </a:p>
        </p:txBody>
      </p:sp>
    </p:spTree>
    <p:extLst>
      <p:ext uri="{BB962C8B-B14F-4D97-AF65-F5344CB8AC3E}">
        <p14:creationId xmlns:p14="http://schemas.microsoft.com/office/powerpoint/2010/main" val="245606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rona Tytułow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74126" y="3382578"/>
            <a:ext cx="5929313" cy="3409949"/>
          </a:xfrm>
        </p:spPr>
        <p:txBody>
          <a:bodyPr anchor="t">
            <a:normAutofit/>
          </a:bodyPr>
          <a:lstStyle>
            <a:lvl1pPr algn="l">
              <a:defRPr sz="4400" b="1" i="0">
                <a:solidFill>
                  <a:schemeClr val="tx1"/>
                </a:solidFill>
              </a:defRPr>
            </a:lvl1pPr>
          </a:lstStyle>
          <a:p>
            <a:r>
              <a:rPr lang="fr-FR" b="1" dirty="0" err="1"/>
              <a:t>Vivamus</a:t>
            </a:r>
            <a:r>
              <a:rPr lang="fr-FR" b="1" dirty="0"/>
              <a:t> </a:t>
            </a:r>
            <a:r>
              <a:rPr lang="fr-FR" b="1" dirty="0" err="1"/>
              <a:t>sagittis</a:t>
            </a:r>
            <a:r>
              <a:rPr lang="fr-FR" b="1" dirty="0"/>
              <a:t> </a:t>
            </a:r>
            <a:r>
              <a:rPr lang="fr-FR" b="1" dirty="0" err="1"/>
              <a:t>lacus</a:t>
            </a:r>
            <a:r>
              <a:rPr lang="fr-FR" b="1" dirty="0"/>
              <a:t> </a:t>
            </a:r>
            <a:r>
              <a:rPr lang="fr-FR" b="1" dirty="0" err="1"/>
              <a:t>vel</a:t>
            </a:r>
            <a:r>
              <a:rPr lang="fr-FR" b="1" dirty="0"/>
              <a:t> </a:t>
            </a:r>
            <a:r>
              <a:rPr lang="fr-FR" b="1" dirty="0" err="1"/>
              <a:t>augue</a:t>
            </a:r>
            <a:r>
              <a:rPr lang="fr-FR" b="1" dirty="0"/>
              <a:t> </a:t>
            </a:r>
            <a:r>
              <a:rPr lang="fr-FR" b="1" dirty="0" err="1"/>
              <a:t>laoreet</a:t>
            </a:r>
            <a:r>
              <a:rPr lang="fr-FR" b="1" dirty="0"/>
              <a:t> </a:t>
            </a:r>
            <a:r>
              <a:rPr lang="fr-FR" b="1" dirty="0" err="1"/>
              <a:t>rutrum</a:t>
            </a:r>
            <a:r>
              <a:rPr lang="fr-FR" b="1" dirty="0"/>
              <a:t> </a:t>
            </a:r>
            <a:r>
              <a:rPr lang="fr-FR" b="1" dirty="0" err="1"/>
              <a:t>faucibus</a:t>
            </a:r>
            <a:r>
              <a:rPr lang="fr-FR" b="1" dirty="0"/>
              <a:t> </a:t>
            </a:r>
            <a:r>
              <a:rPr lang="fr-FR" b="1" dirty="0" err="1"/>
              <a:t>dolor</a:t>
            </a:r>
            <a:r>
              <a:rPr lang="fr-FR" b="1" dirty="0"/>
              <a:t> </a:t>
            </a:r>
            <a:r>
              <a:rPr lang="fr-FR" b="1" dirty="0" err="1"/>
              <a:t>auctor</a:t>
            </a:r>
            <a:r>
              <a:rPr lang="fr-FR" b="1" dirty="0"/>
              <a:t>. 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58200" y="711202"/>
            <a:ext cx="3600000" cy="359997"/>
          </a:xfrm>
        </p:spPr>
        <p:txBody>
          <a:bodyPr/>
          <a:lstStyle>
            <a:lvl1pPr marL="0" indent="0" algn="r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/>
            <a:r>
              <a:rPr lang="en-US" sz="1600" dirty="0" err="1"/>
              <a:t>Gdańsk</a:t>
            </a:r>
            <a:r>
              <a:rPr lang="en-US" sz="1600" dirty="0"/>
              <a:t>, 10.11.2015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005513" y="6302375"/>
            <a:ext cx="2452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 err="1">
                <a:solidFill>
                  <a:srgbClr val="BD1622"/>
                </a:solidFill>
              </a:rPr>
              <a:t>gdan</a:t>
            </a:r>
            <a:r>
              <a:rPr lang="en-US" b="1" dirty="0" err="1">
                <a:solidFill>
                  <a:srgbClr val="BD1622"/>
                </a:solidFill>
              </a:rPr>
              <a:t>sk.pl</a:t>
            </a:r>
            <a:endParaRPr lang="en-US" b="1" dirty="0">
              <a:solidFill>
                <a:srgbClr val="BD162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8" y="654271"/>
            <a:ext cx="3193320" cy="67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50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7024"/>
            <a:ext cx="9144000" cy="950976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79364" y="6749592"/>
            <a:ext cx="8964636" cy="1084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56FC-381C-8843-9D20-A1A33A427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78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7024"/>
            <a:ext cx="9144000" cy="950976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79364" y="6749592"/>
            <a:ext cx="8964636" cy="1084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4114" y="1458686"/>
            <a:ext cx="7765824" cy="37882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114" y="5367338"/>
            <a:ext cx="7765824" cy="804863"/>
          </a:xfrm>
        </p:spPr>
        <p:txBody>
          <a:bodyPr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styles</a:t>
            </a: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56FC-381C-8843-9D20-A1A33A427FC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987040" y="404813"/>
            <a:ext cx="5402897" cy="611187"/>
          </a:xfrm>
        </p:spPr>
        <p:txBody>
          <a:bodyPr/>
          <a:lstStyle/>
          <a:p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title</a:t>
            </a:r>
            <a:r>
              <a:rPr lang="pl-PL" dirty="0"/>
              <a:t>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847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7024"/>
            <a:ext cx="9144000" cy="95097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79364" y="6749592"/>
            <a:ext cx="8964636" cy="1084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title</a:t>
            </a:r>
            <a:r>
              <a:rPr lang="pl-PL" dirty="0"/>
              <a:t>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0800000">
            <a:off x="627063" y="1600200"/>
            <a:ext cx="7762876" cy="4525963"/>
          </a:xfrm>
        </p:spPr>
        <p:txBody>
          <a:bodyPr vert="eaVert"/>
          <a:lstStyle/>
          <a:p>
            <a:pPr lvl="0"/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styles</a:t>
            </a:r>
            <a:endParaRPr lang="pl-PL" dirty="0"/>
          </a:p>
          <a:p>
            <a:pPr lvl="1"/>
            <a:r>
              <a:rPr lang="pl-PL" dirty="0"/>
              <a:t>Second </a:t>
            </a:r>
            <a:r>
              <a:rPr lang="pl-PL" dirty="0" err="1"/>
              <a:t>level</a:t>
            </a:r>
            <a:endParaRPr lang="pl-PL" dirty="0"/>
          </a:p>
          <a:p>
            <a:pPr lvl="2"/>
            <a:r>
              <a:rPr lang="pl-PL" dirty="0"/>
              <a:t>Third </a:t>
            </a:r>
            <a:r>
              <a:rPr lang="pl-PL" dirty="0" err="1"/>
              <a:t>level</a:t>
            </a:r>
            <a:endParaRPr lang="pl-PL" dirty="0"/>
          </a:p>
          <a:p>
            <a:pPr lvl="3"/>
            <a:r>
              <a:rPr lang="pl-PL" dirty="0" err="1"/>
              <a:t>Fourth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lvl="4"/>
            <a:r>
              <a:rPr lang="pl-PL" dirty="0" err="1"/>
              <a:t>Fifth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56FC-381C-8843-9D20-A1A33A427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43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7024"/>
            <a:ext cx="9144000" cy="95097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79364" y="6749592"/>
            <a:ext cx="8964636" cy="1084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0800000">
            <a:off x="620485" y="1055461"/>
            <a:ext cx="983343" cy="5033282"/>
          </a:xfrm>
        </p:spPr>
        <p:txBody>
          <a:bodyPr vert="eaVert"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0800000">
            <a:off x="2002971" y="1055461"/>
            <a:ext cx="6386967" cy="5033282"/>
          </a:xfrm>
        </p:spPr>
        <p:txBody>
          <a:bodyPr vert="eaVert"/>
          <a:lstStyle/>
          <a:p>
            <a:pPr lvl="0"/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styles</a:t>
            </a:r>
            <a:endParaRPr lang="pl-PL" dirty="0"/>
          </a:p>
          <a:p>
            <a:pPr lvl="1"/>
            <a:r>
              <a:rPr lang="pl-PL" dirty="0"/>
              <a:t>Second </a:t>
            </a:r>
            <a:r>
              <a:rPr lang="pl-PL" dirty="0" err="1"/>
              <a:t>level</a:t>
            </a:r>
            <a:endParaRPr lang="pl-PL" dirty="0"/>
          </a:p>
          <a:p>
            <a:pPr lvl="2"/>
            <a:r>
              <a:rPr lang="pl-PL" dirty="0"/>
              <a:t>Third </a:t>
            </a:r>
            <a:r>
              <a:rPr lang="pl-PL" dirty="0" err="1"/>
              <a:t>level</a:t>
            </a:r>
            <a:endParaRPr lang="pl-PL" dirty="0"/>
          </a:p>
          <a:p>
            <a:pPr lvl="3"/>
            <a:r>
              <a:rPr lang="pl-PL" dirty="0" err="1"/>
              <a:t>Fourth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lvl="4"/>
            <a:r>
              <a:rPr lang="pl-PL" dirty="0" err="1"/>
              <a:t>Fifth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56FC-381C-8843-9D20-A1A33A427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99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D16BA-0F54-AB46-8B05-8EFC12E2E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35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ern+grafika+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624114" y="1458686"/>
            <a:ext cx="7765824" cy="3788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114" y="5367338"/>
            <a:ext cx="7765824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styles</a:t>
            </a:r>
            <a:endParaRPr lang="pl-PL" dirty="0"/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553200" y="6381745"/>
            <a:ext cx="1836738" cy="260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1C56FC-381C-8843-9D20-A1A33A427F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37411" y="404813"/>
            <a:ext cx="5552526" cy="611187"/>
          </a:xfrm>
          <a:prstGeom prst="rect">
            <a:avLst/>
          </a:prstGeom>
        </p:spPr>
        <p:txBody>
          <a:bodyPr vert="horz" anchor="ctr"/>
          <a:lstStyle>
            <a:lvl1pPr>
              <a:defRPr sz="2000" b="1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title</a:t>
            </a:r>
            <a:r>
              <a:rPr lang="pl-PL" dirty="0"/>
              <a:t>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995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rona z podziekowaniem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58200" y="711202"/>
            <a:ext cx="3600000" cy="359997"/>
          </a:xfrm>
        </p:spPr>
        <p:txBody>
          <a:bodyPr/>
          <a:lstStyle>
            <a:lvl1pPr marL="0" indent="0" algn="r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/>
            <a:r>
              <a:rPr lang="en-US" sz="1600" dirty="0" err="1"/>
              <a:t>Gdańsk</a:t>
            </a:r>
            <a:r>
              <a:rPr lang="en-US" sz="1600" dirty="0"/>
              <a:t>, 10.11.2015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005513" y="6302375"/>
            <a:ext cx="2452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 err="1">
                <a:solidFill>
                  <a:srgbClr val="BD1622"/>
                </a:solidFill>
              </a:rPr>
              <a:t>gdan</a:t>
            </a:r>
            <a:r>
              <a:rPr lang="en-US" b="1" dirty="0" err="1">
                <a:solidFill>
                  <a:srgbClr val="BD1622"/>
                </a:solidFill>
              </a:rPr>
              <a:t>sk.pl</a:t>
            </a:r>
            <a:endParaRPr lang="en-US" b="1" dirty="0">
              <a:solidFill>
                <a:srgbClr val="BD1622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039812" y="2217510"/>
            <a:ext cx="59293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BD1622"/>
                </a:solidFill>
              </a:rPr>
              <a:t>Dziękujemy</a:t>
            </a:r>
            <a:br>
              <a:rPr lang="en-US" sz="8000" b="1" dirty="0">
                <a:solidFill>
                  <a:srgbClr val="BD1622"/>
                </a:solidFill>
              </a:rPr>
            </a:br>
            <a:r>
              <a:rPr lang="en-US" sz="8000" b="1" dirty="0" err="1">
                <a:solidFill>
                  <a:srgbClr val="BD1622"/>
                </a:solidFill>
              </a:rPr>
              <a:t>za</a:t>
            </a:r>
            <a:r>
              <a:rPr lang="en-US" sz="8000" b="1" baseline="0" dirty="0">
                <a:solidFill>
                  <a:srgbClr val="BD1622"/>
                </a:solidFill>
              </a:rPr>
              <a:t> </a:t>
            </a:r>
            <a:r>
              <a:rPr lang="en-US" sz="8000" b="1" baseline="0" dirty="0" err="1">
                <a:solidFill>
                  <a:srgbClr val="BD1622"/>
                </a:solidFill>
              </a:rPr>
              <a:t>uwagę</a:t>
            </a:r>
            <a:r>
              <a:rPr lang="en-US" sz="8000" b="1" baseline="0" dirty="0">
                <a:solidFill>
                  <a:srgbClr val="BD1622"/>
                </a:solidFill>
              </a:rPr>
              <a:t>.</a:t>
            </a:r>
            <a:endParaRPr lang="en-US" sz="8000" b="1" dirty="0">
              <a:solidFill>
                <a:srgbClr val="BD162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8" y="654271"/>
            <a:ext cx="3193320" cy="67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693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7024"/>
            <a:ext cx="9144000" cy="95097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79364" y="6749592"/>
            <a:ext cx="8964636" cy="1084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039" y="404813"/>
            <a:ext cx="5402897" cy="611187"/>
          </a:xfrm>
        </p:spPr>
        <p:txBody>
          <a:bodyPr/>
          <a:lstStyle/>
          <a:p>
            <a:r>
              <a:rPr lang="pl-PL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title</a:t>
            </a:r>
            <a:r>
              <a:rPr lang="pl-PL" dirty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063" y="1288143"/>
            <a:ext cx="7762876" cy="4648200"/>
          </a:xfrm>
        </p:spPr>
        <p:txBody>
          <a:bodyPr/>
          <a:lstStyle/>
          <a:p>
            <a:pPr lvl="0"/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styles</a:t>
            </a:r>
            <a:endParaRPr lang="pl-PL" dirty="0"/>
          </a:p>
          <a:p>
            <a:pPr lvl="1"/>
            <a:r>
              <a:rPr lang="pl-PL" dirty="0"/>
              <a:t>Second </a:t>
            </a:r>
            <a:r>
              <a:rPr lang="pl-PL" dirty="0" err="1"/>
              <a:t>level</a:t>
            </a:r>
            <a:endParaRPr lang="pl-PL" dirty="0"/>
          </a:p>
          <a:p>
            <a:pPr lvl="2"/>
            <a:r>
              <a:rPr lang="pl-PL" dirty="0"/>
              <a:t>Third </a:t>
            </a:r>
            <a:r>
              <a:rPr lang="pl-PL" dirty="0" err="1"/>
              <a:t>level</a:t>
            </a:r>
            <a:endParaRPr lang="pl-PL" dirty="0"/>
          </a:p>
          <a:p>
            <a:pPr lvl="3"/>
            <a:r>
              <a:rPr lang="pl-PL" dirty="0" err="1"/>
              <a:t>Fourth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lvl="4"/>
            <a:r>
              <a:rPr lang="pl-PL" dirty="0" err="1"/>
              <a:t>Fifth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56FC-381C-8843-9D20-A1A33A427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53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26412" y="4760976"/>
            <a:ext cx="1527048" cy="2097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039" y="404813"/>
            <a:ext cx="5402897" cy="611187"/>
          </a:xfrm>
        </p:spPr>
        <p:txBody>
          <a:bodyPr/>
          <a:lstStyle/>
          <a:p>
            <a:r>
              <a:rPr lang="pl-PL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title</a:t>
            </a:r>
            <a:r>
              <a:rPr lang="pl-PL" dirty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063" y="1288143"/>
            <a:ext cx="7762876" cy="4648200"/>
          </a:xfrm>
        </p:spPr>
        <p:txBody>
          <a:bodyPr/>
          <a:lstStyle/>
          <a:p>
            <a:pPr lvl="0"/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styles</a:t>
            </a:r>
            <a:endParaRPr lang="pl-PL" dirty="0"/>
          </a:p>
          <a:p>
            <a:pPr lvl="1"/>
            <a:r>
              <a:rPr lang="pl-PL" dirty="0"/>
              <a:t>Second </a:t>
            </a:r>
            <a:r>
              <a:rPr lang="pl-PL" dirty="0" err="1"/>
              <a:t>level</a:t>
            </a:r>
            <a:endParaRPr lang="pl-PL" dirty="0"/>
          </a:p>
          <a:p>
            <a:pPr lvl="2"/>
            <a:r>
              <a:rPr lang="pl-PL" dirty="0"/>
              <a:t>Third </a:t>
            </a:r>
            <a:r>
              <a:rPr lang="pl-PL" dirty="0" err="1"/>
              <a:t>level</a:t>
            </a:r>
            <a:endParaRPr lang="pl-PL" dirty="0"/>
          </a:p>
          <a:p>
            <a:pPr lvl="3"/>
            <a:r>
              <a:rPr lang="pl-PL" dirty="0" err="1"/>
              <a:t>Fourth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lvl="4"/>
            <a:r>
              <a:rPr lang="pl-PL" dirty="0" err="1"/>
              <a:t>Fifth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56FC-381C-8843-9D20-A1A33A427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62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4760976"/>
            <a:ext cx="1527048" cy="2097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039" y="404813"/>
            <a:ext cx="5402897" cy="611187"/>
          </a:xfrm>
        </p:spPr>
        <p:txBody>
          <a:bodyPr/>
          <a:lstStyle/>
          <a:p>
            <a:r>
              <a:rPr lang="pl-PL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title</a:t>
            </a:r>
            <a:r>
              <a:rPr lang="pl-PL" dirty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063" y="1288143"/>
            <a:ext cx="7762876" cy="4648200"/>
          </a:xfrm>
        </p:spPr>
        <p:txBody>
          <a:bodyPr/>
          <a:lstStyle/>
          <a:p>
            <a:pPr lvl="0"/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styles</a:t>
            </a:r>
            <a:endParaRPr lang="pl-PL" dirty="0"/>
          </a:p>
          <a:p>
            <a:pPr lvl="1"/>
            <a:r>
              <a:rPr lang="pl-PL" dirty="0"/>
              <a:t>Second </a:t>
            </a:r>
            <a:r>
              <a:rPr lang="pl-PL" dirty="0" err="1"/>
              <a:t>level</a:t>
            </a:r>
            <a:endParaRPr lang="pl-PL" dirty="0"/>
          </a:p>
          <a:p>
            <a:pPr lvl="2"/>
            <a:r>
              <a:rPr lang="pl-PL" dirty="0"/>
              <a:t>Third </a:t>
            </a:r>
            <a:r>
              <a:rPr lang="pl-PL" dirty="0" err="1"/>
              <a:t>level</a:t>
            </a:r>
            <a:endParaRPr lang="pl-PL" dirty="0"/>
          </a:p>
          <a:p>
            <a:pPr lvl="3"/>
            <a:r>
              <a:rPr lang="pl-PL" dirty="0" err="1"/>
              <a:t>Fourth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lvl="4"/>
            <a:r>
              <a:rPr lang="pl-PL" dirty="0" err="1"/>
              <a:t>Fifth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56FC-381C-8843-9D20-A1A33A427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9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7024"/>
            <a:ext cx="9144000" cy="95097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79364" y="6749592"/>
            <a:ext cx="8964636" cy="1084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371" y="1277257"/>
            <a:ext cx="7758567" cy="4688114"/>
          </a:xfrm>
        </p:spPr>
        <p:txBody>
          <a:bodyPr anchor="ctr"/>
          <a:lstStyle>
            <a:lvl1pPr algn="l">
              <a:defRPr sz="4000" b="1" cap="all"/>
            </a:lvl1pPr>
          </a:lstStyle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56FC-381C-8843-9D20-A1A33A427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104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7024"/>
            <a:ext cx="9144000" cy="950976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79364" y="6749592"/>
            <a:ext cx="8964636" cy="1084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039" y="404813"/>
            <a:ext cx="5402897" cy="611187"/>
          </a:xfrm>
        </p:spPr>
        <p:txBody>
          <a:bodyPr/>
          <a:lstStyle/>
          <a:p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title</a:t>
            </a:r>
            <a:r>
              <a:rPr lang="pl-PL" dirty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6856" y="1461408"/>
            <a:ext cx="3650343" cy="467087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styles</a:t>
            </a:r>
            <a:endParaRPr lang="pl-PL" dirty="0"/>
          </a:p>
          <a:p>
            <a:pPr lvl="1"/>
            <a:r>
              <a:rPr lang="pl-PL" dirty="0"/>
              <a:t>Second </a:t>
            </a:r>
            <a:r>
              <a:rPr lang="pl-PL" dirty="0" err="1"/>
              <a:t>level</a:t>
            </a:r>
            <a:endParaRPr lang="pl-PL" dirty="0"/>
          </a:p>
          <a:p>
            <a:pPr lvl="2"/>
            <a:r>
              <a:rPr lang="pl-PL" dirty="0"/>
              <a:t>Third </a:t>
            </a:r>
            <a:r>
              <a:rPr lang="pl-PL" dirty="0" err="1"/>
              <a:t>level</a:t>
            </a:r>
            <a:endParaRPr lang="pl-PL" dirty="0"/>
          </a:p>
          <a:p>
            <a:pPr lvl="3"/>
            <a:r>
              <a:rPr lang="pl-PL" dirty="0" err="1"/>
              <a:t>Fourth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lvl="4"/>
            <a:r>
              <a:rPr lang="pl-PL" dirty="0" err="1"/>
              <a:t>Fifth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461408"/>
            <a:ext cx="3665537" cy="467087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styles</a:t>
            </a:r>
            <a:endParaRPr lang="pl-PL" dirty="0"/>
          </a:p>
          <a:p>
            <a:pPr lvl="1"/>
            <a:r>
              <a:rPr lang="pl-PL" dirty="0"/>
              <a:t>Second </a:t>
            </a:r>
            <a:r>
              <a:rPr lang="pl-PL" dirty="0" err="1"/>
              <a:t>level</a:t>
            </a:r>
            <a:endParaRPr lang="pl-PL" dirty="0"/>
          </a:p>
          <a:p>
            <a:pPr lvl="2"/>
            <a:r>
              <a:rPr lang="pl-PL" dirty="0"/>
              <a:t>Third </a:t>
            </a:r>
            <a:r>
              <a:rPr lang="pl-PL" dirty="0" err="1"/>
              <a:t>level</a:t>
            </a:r>
            <a:endParaRPr lang="pl-PL" dirty="0"/>
          </a:p>
          <a:p>
            <a:pPr lvl="3"/>
            <a:r>
              <a:rPr lang="pl-PL" dirty="0" err="1"/>
              <a:t>Fourth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lvl="4"/>
            <a:r>
              <a:rPr lang="pl-PL" dirty="0" err="1"/>
              <a:t>Fifth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56FC-381C-8843-9D20-A1A33A427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84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7024"/>
            <a:ext cx="9144000" cy="95097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79364" y="6749592"/>
            <a:ext cx="8964636" cy="1084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039" y="404813"/>
            <a:ext cx="5402897" cy="611187"/>
          </a:xfrm>
        </p:spPr>
        <p:txBody>
          <a:bodyPr/>
          <a:lstStyle/>
          <a:p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title</a:t>
            </a:r>
            <a:r>
              <a:rPr lang="pl-PL" dirty="0"/>
              <a:t>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56FC-381C-8843-9D20-A1A33A427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27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7024"/>
            <a:ext cx="9144000" cy="95097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79364" y="6749592"/>
            <a:ext cx="8964636" cy="1084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56FC-381C-8843-9D20-A1A33A427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207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37411" y="404813"/>
            <a:ext cx="5552526" cy="611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title</a:t>
            </a:r>
            <a:r>
              <a:rPr lang="pl-PL" dirty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063" y="1469572"/>
            <a:ext cx="77628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err="1"/>
              <a:t>Vestibulum</a:t>
            </a:r>
            <a:r>
              <a:rPr lang="it-IT" dirty="0"/>
              <a:t> id ligula porta </a:t>
            </a:r>
            <a:r>
              <a:rPr lang="it-IT" dirty="0" err="1"/>
              <a:t>felis</a:t>
            </a:r>
            <a:r>
              <a:rPr lang="it-IT" dirty="0"/>
              <a:t> </a:t>
            </a:r>
            <a:r>
              <a:rPr lang="it-IT" dirty="0" err="1"/>
              <a:t>euismod</a:t>
            </a:r>
            <a:r>
              <a:rPr lang="it-IT" dirty="0"/>
              <a:t> </a:t>
            </a:r>
            <a:r>
              <a:rPr lang="it-IT" dirty="0" err="1"/>
              <a:t>semper</a:t>
            </a:r>
            <a:r>
              <a:rPr lang="it-IT" dirty="0"/>
              <a:t>. </a:t>
            </a:r>
            <a:r>
              <a:rPr lang="it-IT" dirty="0" err="1"/>
              <a:t>Donec</a:t>
            </a:r>
            <a:r>
              <a:rPr lang="it-IT" dirty="0"/>
              <a:t> id </a:t>
            </a:r>
            <a:r>
              <a:rPr lang="it-IT" dirty="0" err="1"/>
              <a:t>elit</a:t>
            </a:r>
            <a:r>
              <a:rPr lang="it-IT" dirty="0"/>
              <a:t> non mi porta gravida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eget</a:t>
            </a:r>
            <a:r>
              <a:rPr lang="it-IT" dirty="0"/>
              <a:t> </a:t>
            </a:r>
            <a:r>
              <a:rPr lang="it-IT" dirty="0" err="1"/>
              <a:t>metus</a:t>
            </a:r>
            <a:r>
              <a:rPr lang="it-IT" dirty="0"/>
              <a:t>. </a:t>
            </a:r>
            <a:r>
              <a:rPr lang="it-IT" dirty="0" err="1"/>
              <a:t>Integer</a:t>
            </a:r>
            <a:r>
              <a:rPr lang="it-IT" dirty="0"/>
              <a:t> </a:t>
            </a:r>
            <a:r>
              <a:rPr lang="it-IT" dirty="0" err="1"/>
              <a:t>posuere</a:t>
            </a:r>
            <a:r>
              <a:rPr lang="it-IT" dirty="0"/>
              <a:t> </a:t>
            </a:r>
            <a:r>
              <a:rPr lang="it-IT" dirty="0" err="1"/>
              <a:t>erat</a:t>
            </a:r>
            <a:r>
              <a:rPr lang="it-IT" dirty="0"/>
              <a:t> a ante </a:t>
            </a:r>
            <a:r>
              <a:rPr lang="it-IT" dirty="0" err="1"/>
              <a:t>venenatis</a:t>
            </a:r>
            <a:r>
              <a:rPr lang="it-IT" dirty="0"/>
              <a:t> </a:t>
            </a:r>
            <a:r>
              <a:rPr lang="it-IT" dirty="0" err="1"/>
              <a:t>dapibus</a:t>
            </a:r>
            <a:r>
              <a:rPr lang="it-IT" dirty="0"/>
              <a:t> </a:t>
            </a:r>
            <a:r>
              <a:rPr lang="it-IT" dirty="0" err="1"/>
              <a:t>posuere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</a:t>
            </a:r>
            <a:r>
              <a:rPr lang="it-IT" dirty="0" err="1"/>
              <a:t>aliquet</a:t>
            </a:r>
            <a:r>
              <a:rPr lang="it-IT" dirty="0"/>
              <a:t>. Morbi </a:t>
            </a:r>
            <a:r>
              <a:rPr lang="it-IT" dirty="0" err="1"/>
              <a:t>leo</a:t>
            </a:r>
            <a:r>
              <a:rPr lang="it-IT" dirty="0"/>
              <a:t> </a:t>
            </a:r>
            <a:r>
              <a:rPr lang="it-IT" dirty="0" err="1"/>
              <a:t>risus</a:t>
            </a:r>
            <a:r>
              <a:rPr lang="it-IT" dirty="0"/>
              <a:t>, porta </a:t>
            </a:r>
            <a:r>
              <a:rPr lang="it-IT" dirty="0" err="1"/>
              <a:t>ac</a:t>
            </a:r>
            <a:r>
              <a:rPr lang="it-IT" dirty="0"/>
              <a:t>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ac</a:t>
            </a:r>
            <a:r>
              <a:rPr lang="it-IT" dirty="0"/>
              <a:t>, </a:t>
            </a:r>
            <a:r>
              <a:rPr lang="it-IT" dirty="0" err="1"/>
              <a:t>vestibulum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eros. </a:t>
            </a:r>
          </a:p>
          <a:p>
            <a:pPr lvl="0"/>
            <a:r>
              <a:rPr lang="it-IT" dirty="0" err="1"/>
              <a:t>Integer</a:t>
            </a:r>
            <a:r>
              <a:rPr lang="it-IT" dirty="0"/>
              <a:t> </a:t>
            </a:r>
            <a:r>
              <a:rPr lang="it-IT" dirty="0" err="1"/>
              <a:t>posuere</a:t>
            </a:r>
            <a:r>
              <a:rPr lang="it-IT" dirty="0"/>
              <a:t> </a:t>
            </a:r>
            <a:r>
              <a:rPr lang="it-IT" dirty="0" err="1"/>
              <a:t>erat</a:t>
            </a:r>
            <a:r>
              <a:rPr lang="it-IT" dirty="0"/>
              <a:t> a ante </a:t>
            </a:r>
            <a:r>
              <a:rPr lang="it-IT" dirty="0" err="1"/>
              <a:t>venenatis</a:t>
            </a:r>
            <a:r>
              <a:rPr lang="it-IT" dirty="0"/>
              <a:t> </a:t>
            </a:r>
            <a:r>
              <a:rPr lang="it-IT" dirty="0" err="1"/>
              <a:t>dapibus</a:t>
            </a:r>
            <a:r>
              <a:rPr lang="it-IT" dirty="0"/>
              <a:t> </a:t>
            </a:r>
            <a:r>
              <a:rPr lang="it-IT" dirty="0" err="1"/>
              <a:t>posuere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</a:t>
            </a:r>
            <a:r>
              <a:rPr lang="it-IT" dirty="0" err="1"/>
              <a:t>aliquet</a:t>
            </a:r>
            <a:r>
              <a:rPr lang="it-IT" dirty="0"/>
              <a:t>. </a:t>
            </a:r>
            <a:r>
              <a:rPr lang="it-IT" dirty="0" err="1"/>
              <a:t>Curabitur</a:t>
            </a:r>
            <a:r>
              <a:rPr lang="it-IT" dirty="0"/>
              <a:t> </a:t>
            </a:r>
            <a:r>
              <a:rPr lang="it-IT" dirty="0" err="1"/>
              <a:t>blandit</a:t>
            </a:r>
            <a:r>
              <a:rPr lang="it-IT" dirty="0"/>
              <a:t> </a:t>
            </a:r>
            <a:r>
              <a:rPr lang="it-IT" dirty="0" err="1"/>
              <a:t>tempus</a:t>
            </a:r>
            <a:r>
              <a:rPr lang="it-IT" dirty="0"/>
              <a:t> </a:t>
            </a:r>
            <a:r>
              <a:rPr lang="it-IT" dirty="0" err="1"/>
              <a:t>porttitor</a:t>
            </a:r>
            <a:r>
              <a:rPr lang="it-IT" dirty="0"/>
              <a:t>. Morbi </a:t>
            </a:r>
            <a:r>
              <a:rPr lang="it-IT" dirty="0" err="1"/>
              <a:t>leo</a:t>
            </a:r>
            <a:r>
              <a:rPr lang="it-IT" dirty="0"/>
              <a:t> </a:t>
            </a:r>
            <a:r>
              <a:rPr lang="it-IT" dirty="0" err="1"/>
              <a:t>risus</a:t>
            </a:r>
            <a:r>
              <a:rPr lang="it-IT" dirty="0"/>
              <a:t>, porta </a:t>
            </a:r>
            <a:r>
              <a:rPr lang="it-IT" dirty="0" err="1"/>
              <a:t>ac</a:t>
            </a:r>
            <a:r>
              <a:rPr lang="it-IT" dirty="0"/>
              <a:t>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ac</a:t>
            </a:r>
            <a:r>
              <a:rPr lang="it-IT" dirty="0"/>
              <a:t>, </a:t>
            </a:r>
            <a:r>
              <a:rPr lang="it-IT" dirty="0" err="1"/>
              <a:t>vestibulum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eros. </a:t>
            </a:r>
            <a:r>
              <a:rPr lang="it-IT" dirty="0" err="1"/>
              <a:t>Vivamus</a:t>
            </a:r>
            <a:r>
              <a:rPr lang="it-IT" dirty="0"/>
              <a:t> </a:t>
            </a:r>
            <a:r>
              <a:rPr lang="it-IT" dirty="0" err="1"/>
              <a:t>sagittis</a:t>
            </a:r>
            <a:r>
              <a:rPr lang="it-IT" dirty="0"/>
              <a:t> </a:t>
            </a:r>
            <a:r>
              <a:rPr lang="it-IT" dirty="0" err="1"/>
              <a:t>lacus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augue</a:t>
            </a:r>
            <a:r>
              <a:rPr lang="it-IT" dirty="0"/>
              <a:t> </a:t>
            </a:r>
            <a:r>
              <a:rPr lang="it-IT" dirty="0" err="1"/>
              <a:t>laoreet</a:t>
            </a:r>
            <a:r>
              <a:rPr lang="it-IT" dirty="0"/>
              <a:t> </a:t>
            </a:r>
            <a:r>
              <a:rPr lang="it-IT" dirty="0" err="1"/>
              <a:t>rutrum</a:t>
            </a:r>
            <a:r>
              <a:rPr lang="it-IT" dirty="0"/>
              <a:t> </a:t>
            </a:r>
            <a:r>
              <a:rPr lang="it-IT" dirty="0" err="1"/>
              <a:t>faucibus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auctor</a:t>
            </a:r>
            <a:r>
              <a:rPr lang="it-IT" dirty="0"/>
              <a:t>. Cras </a:t>
            </a:r>
            <a:r>
              <a:rPr lang="it-IT" dirty="0" err="1"/>
              <a:t>mattis</a:t>
            </a:r>
            <a:r>
              <a:rPr lang="it-IT" dirty="0"/>
              <a:t>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purus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 </a:t>
            </a:r>
            <a:r>
              <a:rPr lang="it-IT" dirty="0" err="1"/>
              <a:t>fermentum</a:t>
            </a:r>
            <a:r>
              <a:rPr lang="it-IT" dirty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81745"/>
            <a:ext cx="1836738" cy="260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C56FC-381C-8843-9D20-A1A33A427FC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41" y="337388"/>
            <a:ext cx="2259759" cy="47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21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64" r:id="rId5"/>
    <p:sldLayoutId id="2147483651" r:id="rId6"/>
    <p:sldLayoutId id="2147483652" r:id="rId7"/>
    <p:sldLayoutId id="2147483654" r:id="rId8"/>
    <p:sldLayoutId id="2147483655" r:id="rId9"/>
    <p:sldLayoutId id="2147483661" r:id="rId10"/>
    <p:sldLayoutId id="2147483657" r:id="rId11"/>
    <p:sldLayoutId id="2147483658" r:id="rId12"/>
    <p:sldLayoutId id="2147483659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rgbClr val="BD162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125000"/>
        </a:lnSpc>
        <a:spcBef>
          <a:spcPts val="0"/>
        </a:spcBef>
        <a:spcAft>
          <a:spcPts val="500"/>
        </a:spcAft>
        <a:buClr>
          <a:srgbClr val="BD1622"/>
        </a:buClr>
        <a:buFont typeface="Arial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lnSpc>
          <a:spcPct val="125000"/>
        </a:lnSpc>
        <a:spcBef>
          <a:spcPts val="0"/>
        </a:spcBef>
        <a:spcAft>
          <a:spcPts val="500"/>
        </a:spcAft>
        <a:buClr>
          <a:srgbClr val="BD1622"/>
        </a:buClr>
        <a:buFont typeface="Arial"/>
        <a:buNone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125000"/>
        </a:lnSpc>
        <a:spcBef>
          <a:spcPts val="0"/>
        </a:spcBef>
        <a:spcAft>
          <a:spcPts val="500"/>
        </a:spcAft>
        <a:buFont typeface="Arial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125000"/>
        </a:lnSpc>
        <a:spcBef>
          <a:spcPts val="0"/>
        </a:spcBef>
        <a:spcAft>
          <a:spcPts val="500"/>
        </a:spcAft>
        <a:buFont typeface="Arial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125000"/>
        </a:lnSpc>
        <a:spcBef>
          <a:spcPts val="0"/>
        </a:spcBef>
        <a:spcAft>
          <a:spcPts val="500"/>
        </a:spcAft>
        <a:buFont typeface="Arial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02" y="351082"/>
            <a:ext cx="2129333" cy="447160"/>
          </a:xfrm>
          <a:prstGeom prst="rect">
            <a:avLst/>
          </a:prstGeom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D16BA-0F54-AB46-8B05-8EFC12E2E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862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40285" y="1766170"/>
            <a:ext cx="6263155" cy="5026357"/>
          </a:xfrm>
        </p:spPr>
        <p:txBody>
          <a:bodyPr>
            <a:normAutofit/>
          </a:bodyPr>
          <a:lstStyle/>
          <a:p>
            <a:r>
              <a:rPr lang="pl-PL" dirty="0"/>
              <a:t>Model kształcenia dzieci, młodzieży i dorosłych</a:t>
            </a:r>
            <a:br>
              <a:rPr lang="pl-PL" dirty="0"/>
            </a:br>
            <a:r>
              <a:rPr lang="pl-PL" dirty="0"/>
              <a:t>ze szczególnymi potrzebami</a:t>
            </a:r>
            <a:br>
              <a:rPr lang="pl-PL" dirty="0"/>
            </a:br>
            <a:r>
              <a:rPr lang="pl-PL" dirty="0"/>
              <a:t>w mieście Gdańsku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755726" y="5436296"/>
            <a:ext cx="5386192" cy="651353"/>
          </a:xfrm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chemeClr val="tx1"/>
                </a:solidFill>
              </a:rPr>
              <a:t>Unia Metropolii         Gdańsk 28/29.06.2018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985375" y="220324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dirty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09721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41910" y="624110"/>
            <a:ext cx="6686550" cy="1379502"/>
          </a:xfrm>
        </p:spPr>
        <p:txBody>
          <a:bodyPr>
            <a:noAutofit/>
          </a:bodyPr>
          <a:lstStyle/>
          <a:p>
            <a:r>
              <a:rPr lang="pl-PL" sz="2400" b="1" dirty="0"/>
              <a:t>Oferta dla dzieci małych – publiczna placówka wspierająca</a:t>
            </a:r>
            <a:endParaRPr lang="pl-PL" sz="2400" u="sng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14219" y="1807923"/>
            <a:ext cx="7202091" cy="47244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sz="1900" b="1" dirty="0">
                <a:solidFill>
                  <a:schemeClr val="tx1"/>
                </a:solidFill>
                <a:cs typeface="Times New Roman" panose="02020603050405020304" pitchFamily="18" charset="0"/>
              </a:rPr>
              <a:t>Ośrodek Koordynacyjno- Rehabilitacyjno- Opiekuńczy / OKRO /jako szczególne zadanie Specjalnego Ośrodka Szkolno- wychowawczego Nr 2 w Gdańsku na podstawie ustawy „Za życiem”</a:t>
            </a:r>
          </a:p>
          <a:p>
            <a:pPr marL="0" indent="0">
              <a:buNone/>
            </a:pPr>
            <a:r>
              <a:rPr lang="pl-PL" sz="1900" dirty="0">
                <a:solidFill>
                  <a:schemeClr val="tx1"/>
                </a:solidFill>
                <a:cs typeface="Times New Roman" panose="02020603050405020304" pitchFamily="18" charset="0"/>
              </a:rPr>
              <a:t>Jego zadania to: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900" dirty="0">
                <a:solidFill>
                  <a:schemeClr val="tx1"/>
                </a:solidFill>
                <a:cs typeface="Times New Roman" panose="02020603050405020304" pitchFamily="18" charset="0"/>
              </a:rPr>
              <a:t>zapewnienie specjalistycznej opieki dziecku i jego rodzinie w zależności od potrzeb dziecka i jego rodziny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900" dirty="0">
                <a:solidFill>
                  <a:schemeClr val="tx1"/>
                </a:solidFill>
                <a:cs typeface="Times New Roman" panose="02020603050405020304" pitchFamily="18" charset="0"/>
              </a:rPr>
              <a:t>zapewnienie konsultacji lekarzy różnych specjalności, w zależności od potrzeb dziecka ze szczególnym uwzględnieniem </a:t>
            </a:r>
            <a:r>
              <a:rPr lang="pl-PL" sz="1900" b="1" dirty="0">
                <a:solidFill>
                  <a:schemeClr val="tx1"/>
                </a:solidFill>
                <a:cs typeface="Times New Roman" panose="02020603050405020304" pitchFamily="18" charset="0"/>
              </a:rPr>
              <a:t>dzieci do 3 roku życia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900" dirty="0">
                <a:solidFill>
                  <a:schemeClr val="tx1"/>
                </a:solidFill>
                <a:cs typeface="Times New Roman" panose="02020603050405020304" pitchFamily="18" charset="0"/>
              </a:rPr>
              <a:t>zapewnienia usług terapeutów, fizjoterapeutów, psychologów, pedagogów, logopedów i innych specjalistów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800" dirty="0">
                <a:solidFill>
                  <a:schemeClr val="tx1"/>
                </a:solidFill>
                <a:cs typeface="Times New Roman" panose="02020603050405020304" pitchFamily="18" charset="0"/>
              </a:rPr>
              <a:t>organizowanie Wczesnego Wspomagania Rozwoju Dziecka na warunkach i w formach określonych w przepisach wydanych na podstawie art.127 ust. 19, pkt 1, ustawy z dn. 14.12.2016 r. Prawo Oświatowe, </a:t>
            </a:r>
            <a:r>
              <a:rPr lang="pl-PL" sz="1800" b="1" dirty="0">
                <a:solidFill>
                  <a:schemeClr val="tx1"/>
                </a:solidFill>
                <a:cs typeface="Times New Roman" panose="02020603050405020304" pitchFamily="18" charset="0"/>
              </a:rPr>
              <a:t>w wymiarze do 5 godzin tygodniowo</a:t>
            </a:r>
          </a:p>
          <a:p>
            <a:pPr>
              <a:buFont typeface="Wingdings" panose="05000000000000000000" pitchFamily="2" charset="2"/>
              <a:buChar char="§"/>
            </a:pPr>
            <a:endParaRPr lang="pl-PL" sz="19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9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71671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07288" y="457200"/>
            <a:ext cx="5121172" cy="685800"/>
          </a:xfrm>
        </p:spPr>
        <p:txBody>
          <a:bodyPr/>
          <a:lstStyle/>
          <a:p>
            <a:r>
              <a:rPr lang="pl-PL" b="1" dirty="0"/>
              <a:t>Pozostałe zadania OKRO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09709" y="1237130"/>
            <a:ext cx="7721974" cy="5620871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4500" b="1" dirty="0">
                <a:solidFill>
                  <a:schemeClr val="tx1"/>
                </a:solidFill>
                <a:cs typeface="Times New Roman" panose="02020603050405020304" pitchFamily="18" charset="0"/>
              </a:rPr>
              <a:t>Udzielanie rodzicom specjalistycznej informacji dotyczącej problemów rozwojowych:</a:t>
            </a:r>
          </a:p>
          <a:p>
            <a:pPr>
              <a:lnSpc>
                <a:spcPct val="150000"/>
              </a:lnSpc>
            </a:pPr>
            <a:r>
              <a:rPr lang="pl-PL" sz="4500" dirty="0">
                <a:solidFill>
                  <a:schemeClr val="tx1"/>
                </a:solidFill>
                <a:cs typeface="Times New Roman" panose="02020603050405020304" pitchFamily="18" charset="0"/>
              </a:rPr>
              <a:t>wskazywanie właściwych dla dziecka i jego rodziny form kompleksowej, specjalistycznej pomocy, w szczególności rehabilitacyjnej, terapeutycznej, fizjoterapeutycznej, psychologicznej, pedagogicznej i logopedycznej</a:t>
            </a:r>
          </a:p>
          <a:p>
            <a:pPr>
              <a:lnSpc>
                <a:spcPct val="150000"/>
              </a:lnSpc>
            </a:pPr>
            <a:r>
              <a:rPr lang="pl-PL" sz="4500" dirty="0">
                <a:solidFill>
                  <a:schemeClr val="tx1"/>
                </a:solidFill>
                <a:cs typeface="Times New Roman" panose="02020603050405020304" pitchFamily="18" charset="0"/>
              </a:rPr>
              <a:t>wskazywanie jednostek udzielających specjalistycznej pomocy dzieciom</a:t>
            </a:r>
          </a:p>
          <a:p>
            <a:pPr>
              <a:lnSpc>
                <a:spcPct val="150000"/>
              </a:lnSpc>
            </a:pPr>
            <a:r>
              <a:rPr lang="pl-PL" sz="4500" dirty="0">
                <a:solidFill>
                  <a:schemeClr val="tx1"/>
                </a:solidFill>
                <a:cs typeface="Times New Roman" panose="02020603050405020304" pitchFamily="18" charset="0"/>
              </a:rPr>
              <a:t>koordynowanie korzystania z usług specjalistów dostępnych na terenie powiatu, w tym: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sz="4500" dirty="0">
                <a:solidFill>
                  <a:schemeClr val="tx1"/>
                </a:solidFill>
                <a:cs typeface="Times New Roman" panose="02020603050405020304" pitchFamily="18" charset="0"/>
              </a:rPr>
              <a:t>zbieranie i upowszechnianie informacji o usługach i świadczących je specjalistach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sz="4500" dirty="0">
                <a:solidFill>
                  <a:schemeClr val="tx1"/>
                </a:solidFill>
                <a:cs typeface="Times New Roman" panose="02020603050405020304" pitchFamily="18" charset="0"/>
              </a:rPr>
              <a:t>prowadzenie akcji informacyjnych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sz="4500" dirty="0">
                <a:solidFill>
                  <a:schemeClr val="tx1"/>
                </a:solidFill>
                <a:cs typeface="Times New Roman" panose="02020603050405020304" pitchFamily="18" charset="0"/>
              </a:rPr>
              <a:t>monitorowanie działań związanych z udzielaniem pomocy dzieciom i ich rodzinom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pl-PL" sz="45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l-PL" sz="4500" dirty="0">
                <a:solidFill>
                  <a:schemeClr val="tx1"/>
                </a:solidFill>
                <a:cs typeface="Times New Roman" panose="02020603050405020304" pitchFamily="18" charset="0"/>
              </a:rPr>
              <a:t>Specjaliści zatrudniani są na umowę zlecenie</a:t>
            </a:r>
            <a:r>
              <a:rPr lang="pl-PL" sz="4500" dirty="0">
                <a:solidFill>
                  <a:schemeClr val="tx1"/>
                </a:solidFill>
              </a:rPr>
              <a:t>, dzieci przyjmowane są bez skierowań, oferta wsparcia uzupełniająca w stosunku do wczesnego wspomagania i usług NFZ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pl-PL" sz="45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l-PL" sz="45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pl-PL" sz="3300" dirty="0"/>
            </a:br>
            <a:endParaRPr lang="pl-PL" sz="33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05731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/>
              <a:t>Wczesne Wspomaganie Rozwoju Dziecka</a:t>
            </a:r>
            <a:br>
              <a:rPr lang="pl-PL" b="1" dirty="0"/>
            </a:br>
            <a:r>
              <a:rPr lang="pl-PL" dirty="0"/>
              <a:t>                         </a:t>
            </a:r>
            <a:r>
              <a:rPr lang="pl-PL" b="1" dirty="0"/>
              <a:t> w Gdańsku: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zgodnie z rozporządzeniem Ministra Edukacji Narodowej z dnia 24 sierpnia  2017 r. w sprawie organizowania wczesnego wspomagania rozwoju dzieci (Dz. U. z 2017 r. poz. 1635);</a:t>
            </a:r>
          </a:p>
          <a:p>
            <a:r>
              <a:rPr lang="pl-PL" dirty="0">
                <a:solidFill>
                  <a:schemeClr val="tx1"/>
                </a:solidFill>
              </a:rPr>
              <a:t>na podstawie opinii o potrzebie wczesnego wspomagania rozwoju</a:t>
            </a:r>
          </a:p>
          <a:p>
            <a:r>
              <a:rPr lang="pl-PL" dirty="0">
                <a:solidFill>
                  <a:schemeClr val="tx1"/>
                </a:solidFill>
              </a:rPr>
              <a:t>gdańskie poradnie psychologiczno-pedagogiczne  w roku szkolnym 2017/2018 wydały 307 opinii o wczesnym wspomaganiu rozwoju dziecka, </a:t>
            </a:r>
          </a:p>
          <a:p>
            <a:r>
              <a:rPr lang="pl-PL" dirty="0">
                <a:solidFill>
                  <a:schemeClr val="tx1"/>
                </a:solidFill>
              </a:rPr>
              <a:t>wczesne wspomaganie aktualnie realizowane jest dla 204 dzieci – w przedszkolu, dla 180 dzieci  - w różnych innych placówkach, a dla 24 dzieci - w szkole podstawowej;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73179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/>
              <a:t>Wczesne Wspomaganie Rozwoju Dziecka –          placówki wiodące</a:t>
            </a:r>
            <a:r>
              <a:rPr lang="pl-PL" dirty="0"/>
              <a:t>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65753" y="1215025"/>
            <a:ext cx="7440415" cy="5952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>
                <a:solidFill>
                  <a:schemeClr val="tx1"/>
                </a:solidFill>
              </a:rPr>
              <a:t>Idea przewodnia miasta Gdańska</a:t>
            </a:r>
          </a:p>
          <a:p>
            <a:pPr marL="0" indent="0">
              <a:buNone/>
            </a:pPr>
            <a:r>
              <a:rPr lang="pl-PL" sz="1800" dirty="0">
                <a:solidFill>
                  <a:schemeClr val="tx1"/>
                </a:solidFill>
              </a:rPr>
              <a:t>                </a:t>
            </a:r>
            <a:r>
              <a:rPr lang="pl-PL" sz="1800" u="sng" dirty="0">
                <a:solidFill>
                  <a:schemeClr val="tx1"/>
                </a:solidFill>
              </a:rPr>
              <a:t>wczesne wspomaganie jak najbliżej dziecka i rodziny</a:t>
            </a:r>
          </a:p>
          <a:p>
            <a:r>
              <a:rPr lang="pl-PL" sz="1800" dirty="0">
                <a:solidFill>
                  <a:schemeClr val="tx1"/>
                </a:solidFill>
              </a:rPr>
              <a:t>Zastępca Prezydenta Miasta Gdańska wytypował przedszkola wiodące lub szkoły wspierające realizację wczesnego wspomagania rozwoju dziecka , kierując się oceną spełnianych przez nie warunków – jest  </a:t>
            </a:r>
            <a:r>
              <a:rPr lang="pl-PL" sz="1800" b="1" dirty="0">
                <a:solidFill>
                  <a:schemeClr val="tx1"/>
                </a:solidFill>
              </a:rPr>
              <a:t>19 placówek wiodących</a:t>
            </a:r>
          </a:p>
          <a:p>
            <a:r>
              <a:rPr lang="pl-PL" sz="1800" dirty="0">
                <a:solidFill>
                  <a:schemeClr val="tx1"/>
                </a:solidFill>
              </a:rPr>
              <a:t>każda z tych 19 wiodących placówek ma wyznaczony tzw. rejon i „opiekuje się” określonymi przedszkolami i grupami realizującymi na terenach szkół podstawowych roczne obowiązkowe przygotowanie przedszkolne</a:t>
            </a:r>
          </a:p>
          <a:p>
            <a:r>
              <a:rPr lang="pl-PL" sz="1800" dirty="0">
                <a:solidFill>
                  <a:schemeClr val="tx1"/>
                </a:solidFill>
              </a:rPr>
              <a:t>w każdej z ww. wiodących placówek na potrzeby świadczenia wczesnego wspomagania zatrudniono na pełnych etatach (lub więcej): psychologa dziecięcego, pedagoga specjalnego i logopedę</a:t>
            </a:r>
          </a:p>
          <a:p>
            <a:r>
              <a:rPr lang="pl-PL" sz="1800" dirty="0">
                <a:solidFill>
                  <a:schemeClr val="tx1"/>
                </a:solidFill>
              </a:rPr>
              <a:t>za realizację wczesnego wspomagania odpowiedzialny jest dyrektor ww. placówki wiodącej, a realizowane jest ono zgodnie z rozporządzeniem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17366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Wczesne Wspomaganie Rozwoju Dziecka –</a:t>
            </a:r>
            <a:br>
              <a:rPr lang="pl-PL" b="1" dirty="0"/>
            </a:br>
            <a:r>
              <a:rPr lang="pl-PL" dirty="0"/>
              <a:t>                  </a:t>
            </a:r>
            <a:r>
              <a:rPr lang="pl-PL" b="1" dirty="0"/>
              <a:t> placówki wiodące  c.d.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2083" y="1227551"/>
            <a:ext cx="8141918" cy="5630449"/>
          </a:xfrm>
        </p:spPr>
        <p:txBody>
          <a:bodyPr>
            <a:noAutofit/>
          </a:bodyPr>
          <a:lstStyle/>
          <a:p>
            <a:r>
              <a:rPr lang="pl-PL" sz="1400" dirty="0">
                <a:solidFill>
                  <a:schemeClr val="tx1"/>
                </a:solidFill>
              </a:rPr>
              <a:t>Dyrektor placówki wiodącej wyznacza miejsce i czas prowadzonych zajęć z zakresu wczesnego wspomagania – zajęcia docelowo mają odbywać się w placówce, do której dziecko uczęszcza – specjalista podąża za dzieckiem</a:t>
            </a:r>
          </a:p>
          <a:p>
            <a:r>
              <a:rPr lang="pl-PL" sz="1400" dirty="0">
                <a:solidFill>
                  <a:schemeClr val="tx1"/>
                </a:solidFill>
              </a:rPr>
              <a:t>W ciąga całego roku szkolnego dyrektorzy przedszkoli i szkół, gdy dziecko uczęszczające do ich placówki, uzyska opinię o potrzebie wczesnego wspomagania, zgłasza ten fakt do przedszkola wiodącego, który dla dziecka powołuje zespół ds. wczesnego wspomagania</a:t>
            </a:r>
          </a:p>
          <a:p>
            <a:r>
              <a:rPr lang="pl-PL" sz="1400" dirty="0">
                <a:solidFill>
                  <a:schemeClr val="tx1"/>
                </a:solidFill>
              </a:rPr>
              <a:t>W ramach godzin przyznanych każdemu dziecku, specjaliści będą przeprowadzać obserwację, diagnozę, prowadzić zajęcia terapeutyczne w ramach WWR oraz konsultacje z rodzicami/ prawnymi opiekunami i nauczycielami na terenie placówki do której uczęszcza dziecko. </a:t>
            </a:r>
          </a:p>
          <a:p>
            <a:r>
              <a:rPr lang="pl-PL" sz="1400" dirty="0">
                <a:solidFill>
                  <a:schemeClr val="tx1"/>
                </a:solidFill>
              </a:rPr>
              <a:t>W ramach pracy zespołu WWR będą odbywać się konsultacje:</a:t>
            </a:r>
          </a:p>
          <a:p>
            <a:pPr marL="0" indent="0">
              <a:buNone/>
            </a:pPr>
            <a:r>
              <a:rPr lang="pl-PL" sz="1400" dirty="0">
                <a:solidFill>
                  <a:schemeClr val="tx1"/>
                </a:solidFill>
              </a:rPr>
              <a:t>- zespołu (pedagog, psycholog, logopeda…) według ustalonego harmonogramu (nie mniej niż 2 razy </a:t>
            </a:r>
            <a:br>
              <a:rPr lang="pl-PL" sz="1400" dirty="0">
                <a:solidFill>
                  <a:schemeClr val="tx1"/>
                </a:solidFill>
              </a:rPr>
            </a:br>
            <a:r>
              <a:rPr lang="pl-PL" sz="1400" dirty="0">
                <a:solidFill>
                  <a:schemeClr val="tx1"/>
                </a:solidFill>
              </a:rPr>
              <a:t>w semestrze) na terenie placówki, do której dziecko uczęszcza;</a:t>
            </a:r>
          </a:p>
          <a:p>
            <a:pPr marL="0" indent="0">
              <a:buNone/>
            </a:pPr>
            <a:r>
              <a:rPr lang="pl-PL" sz="1400" dirty="0">
                <a:solidFill>
                  <a:schemeClr val="tx1"/>
                </a:solidFill>
              </a:rPr>
              <a:t>- zespołu z nauczycielami - raz w miesiącu w celu ukierunkowania ich pracy z dzieckiem, ustalenia jednolitych oddziaływań, na terenie placówki, do której dziecko uczęszcza;</a:t>
            </a:r>
          </a:p>
          <a:p>
            <a:pPr marL="0" indent="0">
              <a:buNone/>
            </a:pPr>
            <a:r>
              <a:rPr lang="pl-PL" sz="1400" dirty="0">
                <a:solidFill>
                  <a:schemeClr val="tx1"/>
                </a:solidFill>
              </a:rPr>
              <a:t>- zespołu z rodzicami/ prawnymi opiekunami - zgodnie z ustalonym harmonogramem w celu zapoznania z opracowanym programem, z postępami dziecka, w celach konsultacyjnych, instruktażowych itp. ( nie rzadziej niż 3 razy w roku szkolnym) na terenie placówki, do której dziecko uczęszcza.</a:t>
            </a:r>
          </a:p>
          <a:p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638996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87039" y="237393"/>
            <a:ext cx="5402897" cy="597876"/>
          </a:xfrm>
        </p:spPr>
        <p:txBody>
          <a:bodyPr>
            <a:noAutofit/>
          </a:bodyPr>
          <a:lstStyle/>
          <a:p>
            <a:pPr algn="ctr"/>
            <a:r>
              <a:rPr lang="pl-PL" b="1" dirty="0"/>
              <a:t>Dzieci w wieku szkolnym – </a:t>
            </a:r>
            <a:br>
              <a:rPr lang="pl-PL" b="1" dirty="0"/>
            </a:br>
            <a:r>
              <a:rPr lang="pl-PL" b="1" dirty="0"/>
              <a:t>realizacja obowiązku szkolnego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40077" y="835270"/>
            <a:ext cx="7544215" cy="5864468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Szkoły podstawowe ogólnodostępne, do których uczęszczają uczniowie zgodnie z ideą edukacji włączającej, </a:t>
            </a:r>
          </a:p>
          <a:p>
            <a:r>
              <a:rPr lang="pl-PL" dirty="0">
                <a:solidFill>
                  <a:schemeClr val="tx1"/>
                </a:solidFill>
              </a:rPr>
              <a:t>Szkoły podstawowe prowadzące oddziały integracyjne, do których uczęszczają uczniowie w formule klas integracyjnych – mniejszy oddział i dodatkowy nauczyciel ze specjalnym przygotowaniem,</a:t>
            </a:r>
          </a:p>
          <a:p>
            <a:r>
              <a:rPr lang="pl-PL" dirty="0">
                <a:solidFill>
                  <a:schemeClr val="tx1"/>
                </a:solidFill>
              </a:rPr>
              <a:t>Szkoły podstawowe specjalne: 1 dla uczniów z autyzmem, 2 dla uczniów z niepełnosprawnością w stopniu lekkim, umiarkowanym i znacznym, 1 Specjalny Ośrodek </a:t>
            </a:r>
            <a:r>
              <a:rPr lang="pl-PL" dirty="0" err="1">
                <a:solidFill>
                  <a:schemeClr val="tx1"/>
                </a:solidFill>
              </a:rPr>
              <a:t>Szkolno</a:t>
            </a:r>
            <a:r>
              <a:rPr lang="pl-PL" dirty="0">
                <a:solidFill>
                  <a:schemeClr val="tx1"/>
                </a:solidFill>
              </a:rPr>
              <a:t> – Wychowawczy dla uczniów z niepełnosprawności w stopniu umiarkowanym, znacznym i głębokim</a:t>
            </a:r>
          </a:p>
          <a:p>
            <a:r>
              <a:rPr lang="pl-PL" dirty="0">
                <a:solidFill>
                  <a:schemeClr val="tx1"/>
                </a:solidFill>
              </a:rPr>
              <a:t>Dwa Ośrodki </a:t>
            </a:r>
            <a:r>
              <a:rPr lang="pl-PL" dirty="0" err="1">
                <a:solidFill>
                  <a:schemeClr val="tx1"/>
                </a:solidFill>
              </a:rPr>
              <a:t>Rewalidacyjno</a:t>
            </a:r>
            <a:r>
              <a:rPr lang="pl-PL" dirty="0">
                <a:solidFill>
                  <a:schemeClr val="tx1"/>
                </a:solidFill>
              </a:rPr>
              <a:t>  - </a:t>
            </a:r>
            <a:r>
              <a:rPr lang="pl-PL" dirty="0" err="1">
                <a:solidFill>
                  <a:schemeClr val="tx1"/>
                </a:solidFill>
              </a:rPr>
              <a:t>Edukacyjno</a:t>
            </a:r>
            <a:r>
              <a:rPr lang="pl-PL" dirty="0">
                <a:solidFill>
                  <a:schemeClr val="tx1"/>
                </a:solidFill>
              </a:rPr>
              <a:t> – Wychowawcze dla uczniów z głęboką niepełnosprawnością intelektualną oraz ze sprzężeniami, a także dla uczniów z autyzmem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08765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2F27D9A-380B-42DB-8F14-6ADB793D3593}" type="slidenum">
              <a:rPr lang="pl-PL" altLang="pl-PL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pl-PL" altLang="pl-PL" sz="100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2542784" y="150313"/>
            <a:ext cx="6329754" cy="1828800"/>
          </a:xfrm>
        </p:spPr>
        <p:txBody>
          <a:bodyPr>
            <a:noAutofit/>
          </a:bodyPr>
          <a:lstStyle/>
          <a:p>
            <a:pPr eaLnBrk="1" hangingPunct="1"/>
            <a:r>
              <a:rPr lang="pl-PL" altLang="pl-PL" b="1" dirty="0">
                <a:solidFill>
                  <a:srgbClr val="C00000"/>
                </a:solidFill>
              </a:rPr>
              <a:t>Szkoły wyspecjalizowane w zaspokajaniu określonej </a:t>
            </a:r>
            <a:r>
              <a:rPr lang="pl-PL" altLang="pl-PL" dirty="0">
                <a:solidFill>
                  <a:srgbClr val="C00000"/>
                </a:solidFill>
              </a:rPr>
              <a:t>szczególnej</a:t>
            </a:r>
            <a:r>
              <a:rPr lang="pl-PL" altLang="pl-PL" b="1" dirty="0">
                <a:solidFill>
                  <a:srgbClr val="C00000"/>
                </a:solidFill>
              </a:rPr>
              <a:t> potrzeby edukacyjnej wyodrębnione z istniejących zasobów i wyspecjalizowane w świadczeniu pomocy uczniom o danym rodzaju niepełnosprawności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8724" y="2414588"/>
            <a:ext cx="7915275" cy="468141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l-PL" altLang="pl-PL" sz="1700" b="1" dirty="0">
                <a:solidFill>
                  <a:schemeClr val="tx1"/>
                </a:solidFill>
              </a:rPr>
              <a:t>Warunki konieczne, które muszą spełniać powyższe placówki</a:t>
            </a:r>
            <a:endParaRPr lang="pl-PL" altLang="pl-PL" sz="1400" b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pl-PL" altLang="pl-PL" sz="1600" dirty="0">
                <a:solidFill>
                  <a:schemeClr val="tx1"/>
                </a:solidFill>
              </a:rPr>
              <a:t>obiekt bez barier architektonicznych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pl-PL" altLang="pl-PL" sz="1600" dirty="0">
                <a:solidFill>
                  <a:schemeClr val="tx1"/>
                </a:solidFill>
              </a:rPr>
              <a:t>dogodny dojazd środkami komunikacji miejskiej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pl-PL" altLang="pl-PL" sz="1600" dirty="0">
                <a:solidFill>
                  <a:schemeClr val="tx1"/>
                </a:solidFill>
              </a:rPr>
              <a:t>ponadstandardowe wyposażenie z możliwością dostosowania </a:t>
            </a:r>
            <a:br>
              <a:rPr lang="pl-PL" altLang="pl-PL" sz="1600" dirty="0">
                <a:solidFill>
                  <a:schemeClr val="tx1"/>
                </a:solidFill>
              </a:rPr>
            </a:br>
            <a:r>
              <a:rPr lang="pl-PL" altLang="pl-PL" sz="1600" dirty="0">
                <a:solidFill>
                  <a:schemeClr val="tx1"/>
                </a:solidFill>
              </a:rPr>
              <a:t>do indywidualnych potrzeb ucznia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pl-PL" altLang="pl-PL" sz="1600" dirty="0">
                <a:solidFill>
                  <a:schemeClr val="tx1"/>
                </a:solidFill>
              </a:rPr>
              <a:t>baza sportowa (w tym dostęp do sali gimnastycznej, sprzętu specjalistycznego, pływalni i boiska szkolnego)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pl-PL" altLang="pl-PL" sz="1600" dirty="0">
                <a:solidFill>
                  <a:schemeClr val="tx1"/>
                </a:solidFill>
              </a:rPr>
              <a:t>wysokie kwalifikacje kadry i doświadczenie w pracy z uczniami o specjalnych potrzebach (nauczyciele specjaliści, nauczyciele wspierający i nauczyciele przedmiotowi)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pl-PL" altLang="pl-PL" sz="1600" dirty="0">
                <a:solidFill>
                  <a:schemeClr val="tx1"/>
                </a:solidFill>
              </a:rPr>
              <a:t>zatrudniony pedagog szkolny, psycholog, logopeda, inni specjaliści zgodnie </a:t>
            </a:r>
            <a:br>
              <a:rPr lang="pl-PL" altLang="pl-PL" sz="1600" dirty="0">
                <a:solidFill>
                  <a:schemeClr val="tx1"/>
                </a:solidFill>
              </a:rPr>
            </a:br>
            <a:r>
              <a:rPr lang="pl-PL" altLang="pl-PL" sz="1600" dirty="0">
                <a:solidFill>
                  <a:schemeClr val="tx1"/>
                </a:solidFill>
              </a:rPr>
              <a:t>z potrzebami 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pl-PL" altLang="pl-PL" sz="1600" dirty="0">
                <a:solidFill>
                  <a:schemeClr val="tx1"/>
                </a:solidFill>
              </a:rPr>
              <a:t>zapewniona na terenie szkoły opieka pielęgniarki przez cały czas trwania zajęć szkolnych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pl-PL" altLang="pl-PL" sz="1600" dirty="0">
                <a:solidFill>
                  <a:schemeClr val="tx1"/>
                </a:solidFill>
              </a:rPr>
              <a:t>w miarę potrzeb zatrudnianie dodatkowego personelu wspierającego ucznia </a:t>
            </a:r>
            <a:br>
              <a:rPr lang="pl-PL" altLang="pl-PL" sz="1600" dirty="0">
                <a:solidFill>
                  <a:schemeClr val="tx1"/>
                </a:solidFill>
              </a:rPr>
            </a:br>
            <a:r>
              <a:rPr lang="pl-PL" altLang="pl-PL" sz="1600" dirty="0">
                <a:solidFill>
                  <a:schemeClr val="tx1"/>
                </a:solidFill>
              </a:rPr>
              <a:t>w procesie edukacji (np. asystenta osoby niepełnosprawnej lub pomocy nauczyciela)</a:t>
            </a:r>
          </a:p>
        </p:txBody>
      </p:sp>
    </p:spTree>
    <p:extLst>
      <p:ext uri="{BB962C8B-B14F-4D97-AF65-F5344CB8AC3E}">
        <p14:creationId xmlns:p14="http://schemas.microsoft.com/office/powerpoint/2010/main" val="342449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Dzieci w wieku szkolnym – realizacja obowiązku szkolnego - specjalizacje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b="1" dirty="0">
                <a:solidFill>
                  <a:schemeClr val="tx1"/>
                </a:solidFill>
              </a:rPr>
              <a:t>z uwagi na rodzaj niepełnosprawności dziecka oraz konieczność zapewnienia właściwego wsparcia w edukacji i funkcjonowaniu w Gdańsku preferuje się tzw. specjalizowanie się szkół (nieformalne) </a:t>
            </a:r>
            <a:r>
              <a:rPr lang="pl-PL" dirty="0">
                <a:solidFill>
                  <a:schemeClr val="tx1"/>
                </a:solidFill>
              </a:rPr>
              <a:t>– w proponowaniu rodzicowi szkoły dla jego dziecka biorą czynny udział Poradnie </a:t>
            </a:r>
            <a:r>
              <a:rPr lang="pl-PL" dirty="0" err="1">
                <a:solidFill>
                  <a:schemeClr val="tx1"/>
                </a:solidFill>
              </a:rPr>
              <a:t>Psychologiczno</a:t>
            </a:r>
            <a:r>
              <a:rPr lang="pl-PL" dirty="0">
                <a:solidFill>
                  <a:schemeClr val="tx1"/>
                </a:solidFill>
              </a:rPr>
              <a:t> – Pedagogiczne:</a:t>
            </a:r>
          </a:p>
          <a:p>
            <a:pPr>
              <a:buFontTx/>
              <a:buChar char="-"/>
            </a:pPr>
            <a:r>
              <a:rPr lang="pl-PL" dirty="0">
                <a:solidFill>
                  <a:schemeClr val="tx1"/>
                </a:solidFill>
              </a:rPr>
              <a:t>szkoły dostosowane dla uczniów z </a:t>
            </a:r>
            <a:r>
              <a:rPr lang="pl-PL" u="sng" dirty="0">
                <a:solidFill>
                  <a:schemeClr val="tx1"/>
                </a:solidFill>
              </a:rPr>
              <a:t>niepełnosprawnością ruchową </a:t>
            </a:r>
            <a:r>
              <a:rPr lang="pl-PL" dirty="0">
                <a:solidFill>
                  <a:schemeClr val="tx1"/>
                </a:solidFill>
              </a:rPr>
              <a:t>(windy, podjazdy, toalety, zatrudnione pomoce nauczycieli do czynności fizjologicznych, zatrudnienie fizjoterapeuci i rehabilitanci ruchowi, wyposażone sale do rehabilitacji, także zatrudnieni nauczyciele posługujący się komunikacja pozawerbalną np. systemem </a:t>
            </a:r>
            <a:r>
              <a:rPr lang="pl-PL" dirty="0" err="1">
                <a:solidFill>
                  <a:schemeClr val="tx1"/>
                </a:solidFill>
              </a:rPr>
              <a:t>Blisa</a:t>
            </a:r>
            <a:r>
              <a:rPr lang="pl-PL" dirty="0">
                <a:solidFill>
                  <a:schemeClr val="tx1"/>
                </a:solidFill>
              </a:rPr>
              <a:t> i inne): ZSO Nr 8, SP44, ZSO Nr 19</a:t>
            </a:r>
          </a:p>
          <a:p>
            <a:pPr>
              <a:buFontTx/>
              <a:buChar char="-"/>
            </a:pPr>
            <a:r>
              <a:rPr lang="pl-PL" dirty="0">
                <a:solidFill>
                  <a:schemeClr val="tx1"/>
                </a:solidFill>
              </a:rPr>
              <a:t>szkoły dostosowane dla uczniów </a:t>
            </a:r>
            <a:r>
              <a:rPr lang="pl-PL" u="sng" dirty="0">
                <a:solidFill>
                  <a:schemeClr val="tx1"/>
                </a:solidFill>
              </a:rPr>
              <a:t>z niepełnosprawnością sensoryczną, szczególnie niewidomych i niesłyszących </a:t>
            </a:r>
            <a:r>
              <a:rPr lang="pl-PL" dirty="0">
                <a:solidFill>
                  <a:schemeClr val="tx1"/>
                </a:solidFill>
              </a:rPr>
              <a:t>(zatrudniające nauczycieli </a:t>
            </a:r>
            <a:r>
              <a:rPr lang="pl-PL" dirty="0" err="1">
                <a:solidFill>
                  <a:schemeClr val="tx1"/>
                </a:solidFill>
              </a:rPr>
              <a:t>brailla</a:t>
            </a:r>
            <a:r>
              <a:rPr lang="pl-PL" dirty="0">
                <a:solidFill>
                  <a:schemeClr val="tx1"/>
                </a:solidFill>
              </a:rPr>
              <a:t>, nauczycieli tzw. migających, posiadające sprzęt do edukacji takiej grupy uczniów i inne): SP 24, ZSO Nr 10</a:t>
            </a:r>
          </a:p>
        </p:txBody>
      </p:sp>
    </p:spTree>
    <p:extLst>
      <p:ext uri="{BB962C8B-B14F-4D97-AF65-F5344CB8AC3E}">
        <p14:creationId xmlns:p14="http://schemas.microsoft.com/office/powerpoint/2010/main" val="1462303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Dzieci w wieku szkolnym – realizacja obowiązku szkolnego – rozwiązania własne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40286" y="1227551"/>
            <a:ext cx="7433092" cy="5630449"/>
          </a:xfrm>
        </p:spPr>
        <p:txBody>
          <a:bodyPr>
            <a:normAutofit/>
          </a:bodyPr>
          <a:lstStyle/>
          <a:p>
            <a:r>
              <a:rPr lang="pl-PL" sz="1400" u="sng" dirty="0">
                <a:solidFill>
                  <a:schemeClr val="tx1"/>
                </a:solidFill>
              </a:rPr>
              <a:t>w SP Nr 57 w Gdańsku od trzech lat realizowana jest innowacja pedagogiczna tzw. </a:t>
            </a:r>
            <a:r>
              <a:rPr lang="pl-PL" sz="1400" b="1" dirty="0">
                <a:solidFill>
                  <a:schemeClr val="tx1"/>
                </a:solidFill>
              </a:rPr>
              <a:t>„Klasy z częściową integracją”:</a:t>
            </a:r>
          </a:p>
          <a:p>
            <a:pPr>
              <a:buFontTx/>
              <a:buChar char="-"/>
            </a:pPr>
            <a:r>
              <a:rPr lang="pl-PL" sz="1400" dirty="0">
                <a:solidFill>
                  <a:schemeClr val="tx1"/>
                </a:solidFill>
              </a:rPr>
              <a:t>do klasy integracyjnej, II w roku szkolnym 2017/2918, uczęszcza 5 uczennic z zespołem Downa  z niepełnosprawnością intelektualną w stopniu lekkim/umiarkowanym</a:t>
            </a:r>
          </a:p>
          <a:p>
            <a:pPr>
              <a:buFontTx/>
              <a:buChar char="-"/>
            </a:pPr>
            <a:r>
              <a:rPr lang="pl-PL" sz="1400" dirty="0">
                <a:solidFill>
                  <a:schemeClr val="tx1"/>
                </a:solidFill>
              </a:rPr>
              <a:t>uczennice te mają zapewnione dodatkowe zajęcia rewalidacyjne i logopedyczne zarówno w formie indywidualnej, jak i grupowej (duży nacisk kładziony jest na rozwój społeczny i prace w grupie)</a:t>
            </a:r>
          </a:p>
          <a:p>
            <a:pPr>
              <a:buFontTx/>
              <a:buChar char="-"/>
            </a:pPr>
            <a:r>
              <a:rPr lang="pl-PL" sz="1400" dirty="0">
                <a:solidFill>
                  <a:schemeClr val="tx1"/>
                </a:solidFill>
              </a:rPr>
              <a:t>część zajęć lekcyjnych uczennice z zespołem Downa realizują wspólnie ze swoja klasą, a niektóre, już od klasy „0” realizują w swojej własnej grupie (np. niektóre zajęcia z czytania, pisania, liczenia, z języka angielskiego) – są wyłączane z zajęć klasowych i pracują w odrębnym pomieszczeniu z pedagogiem specjalnym</a:t>
            </a:r>
          </a:p>
          <a:p>
            <a:pPr>
              <a:buFontTx/>
              <a:buChar char="-"/>
            </a:pPr>
            <a:r>
              <a:rPr lang="pl-PL" sz="1400" dirty="0">
                <a:solidFill>
                  <a:schemeClr val="tx1"/>
                </a:solidFill>
              </a:rPr>
              <a:t>ww. cała klasa integracyjna (uczniowie sprawni i niepełnosprawni) pracuje z zastosowaniem tzw. metody krakowskiej w nauce czytania i pisania, a do nauki matematyki wykorzystuje klocki „</a:t>
            </a:r>
            <a:r>
              <a:rPr lang="pl-PL" sz="1400" dirty="0" err="1">
                <a:solidFill>
                  <a:schemeClr val="tx1"/>
                </a:solidFill>
              </a:rPr>
              <a:t>Numicon</a:t>
            </a:r>
            <a:r>
              <a:rPr lang="pl-PL" sz="1400" dirty="0">
                <a:solidFill>
                  <a:schemeClr val="tx1"/>
                </a:solidFill>
              </a:rPr>
              <a:t>”</a:t>
            </a:r>
          </a:p>
          <a:p>
            <a:pPr>
              <a:buFontTx/>
              <a:buChar char="-"/>
            </a:pPr>
            <a:r>
              <a:rPr lang="pl-PL" sz="1400" dirty="0">
                <a:solidFill>
                  <a:schemeClr val="tx1"/>
                </a:solidFill>
              </a:rPr>
              <a:t>szkoła współpracuje z Fundacją „Ja też” w Gdańsku oraz ze SP Nr w Ciechanowie (w której metoda krakowska wykorzystywana jest w pracy z uczniami pełnosprawnymi)</a:t>
            </a:r>
          </a:p>
        </p:txBody>
      </p:sp>
    </p:spTree>
    <p:extLst>
      <p:ext uri="{BB962C8B-B14F-4D97-AF65-F5344CB8AC3E}">
        <p14:creationId xmlns:p14="http://schemas.microsoft.com/office/powerpoint/2010/main" val="589411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Dzieci w wieku szkolnym – realizacja obowiązku szkolnego – rozwiązania własne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2604" y="1478071"/>
            <a:ext cx="7440460" cy="4797469"/>
          </a:xfrm>
        </p:spPr>
        <p:txBody>
          <a:bodyPr>
            <a:noAutofit/>
          </a:bodyPr>
          <a:lstStyle/>
          <a:p>
            <a:r>
              <a:rPr lang="pl-PL" sz="1600" u="sng" dirty="0">
                <a:solidFill>
                  <a:schemeClr val="tx1"/>
                </a:solidFill>
              </a:rPr>
              <a:t>SP nr 69 w Gdańsku  </a:t>
            </a:r>
            <a:r>
              <a:rPr lang="pl-PL" sz="1600" dirty="0">
                <a:solidFill>
                  <a:schemeClr val="tx1"/>
                </a:solidFill>
              </a:rPr>
              <a:t>i  Instytut Wspomagania Rozwoju Dziecka  w Gdańsku nawiązały współpracę, w ramach której realizowany jest wspólny projekt </a:t>
            </a:r>
            <a:r>
              <a:rPr lang="pl-PL" sz="1600" b="1" dirty="0">
                <a:solidFill>
                  <a:schemeClr val="tx1"/>
                </a:solidFill>
              </a:rPr>
              <a:t>„Model edukacji włączającej dla uczniów z zaburzeniami ze spektrum autyzmu” </a:t>
            </a:r>
            <a:r>
              <a:rPr lang="pl-PL" sz="1600" dirty="0">
                <a:solidFill>
                  <a:schemeClr val="tx1"/>
                </a:solidFill>
              </a:rPr>
              <a:t>w klasach I-III. Ministerstwo Edukacji Narodowej przyznało projektowi status eksperymentu pedagogicznego, realizowanego pod opieką naukową Instytutu Psychologii Uniwersytetu Gdańskiego.</a:t>
            </a:r>
          </a:p>
          <a:p>
            <a:r>
              <a:rPr lang="pl-PL" sz="1600" dirty="0">
                <a:solidFill>
                  <a:schemeClr val="tx1"/>
                </a:solidFill>
              </a:rPr>
              <a:t>w roku szkolnym 2017/2018 powołano I –</a:t>
            </a:r>
            <a:r>
              <a:rPr lang="pl-PL" sz="1600" dirty="0" err="1">
                <a:solidFill>
                  <a:schemeClr val="tx1"/>
                </a:solidFill>
              </a:rPr>
              <a:t>szą</a:t>
            </a:r>
            <a:r>
              <a:rPr lang="pl-PL" sz="1600" dirty="0">
                <a:solidFill>
                  <a:schemeClr val="tx1"/>
                </a:solidFill>
              </a:rPr>
              <a:t> klasę dla 4 uczniów z autyzmem, z których każde ma swojego nauczyciela, klasa do której uczniowie ci są włączani jest równoległa klasa I –sza, uczniowie włączani są indywidualnie, zgodnie z ich potrzebami (razem ze swoim nauczycielem)</a:t>
            </a:r>
          </a:p>
          <a:p>
            <a:r>
              <a:rPr lang="pl-PL" sz="1600" dirty="0">
                <a:solidFill>
                  <a:schemeClr val="tx1"/>
                </a:solidFill>
              </a:rPr>
              <a:t>do ww. włączania przygotowani zostali (i nadal są) uczniowie pełnosprawni z  klasy I –</a:t>
            </a:r>
            <a:r>
              <a:rPr lang="pl-PL" sz="1600" dirty="0" err="1">
                <a:solidFill>
                  <a:schemeClr val="tx1"/>
                </a:solidFill>
              </a:rPr>
              <a:t>szej</a:t>
            </a:r>
            <a:r>
              <a:rPr lang="pl-PL" sz="1600" dirty="0">
                <a:solidFill>
                  <a:schemeClr val="tx1"/>
                </a:solidFill>
              </a:rPr>
              <a:t> (warsztaty z psychologami) oraz ich rodzice (spotkania, prelekcje)</a:t>
            </a:r>
          </a:p>
          <a:p>
            <a:endParaRPr lang="pl-PL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695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4096" y="396267"/>
            <a:ext cx="5402897" cy="611187"/>
          </a:xfrm>
        </p:spPr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sz="2200" dirty="0"/>
              <a:t>Beneficjenci z niepełnosprawnościami </a:t>
            </a:r>
            <a:br>
              <a:rPr lang="pl-PL" sz="2200" dirty="0"/>
            </a:br>
            <a:r>
              <a:rPr lang="pl-PL" sz="2200" dirty="0"/>
              <a:t>              w procesie kształcenia </a:t>
            </a:r>
            <a:br>
              <a:rPr lang="pl-PL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b="1" dirty="0">
                <a:solidFill>
                  <a:schemeClr val="tx1"/>
                </a:solidFill>
              </a:rPr>
              <a:t>dzieci i młodzież posiadający orzeczenia o potrzebie kształcenia specjalnego wydane przez publiczną poradnię </a:t>
            </a:r>
            <a:r>
              <a:rPr lang="pl-PL" b="1" dirty="0" err="1">
                <a:solidFill>
                  <a:schemeClr val="tx1"/>
                </a:solidFill>
              </a:rPr>
              <a:t>psychologiczno</a:t>
            </a:r>
            <a:r>
              <a:rPr lang="pl-PL" b="1" dirty="0">
                <a:solidFill>
                  <a:schemeClr val="tx1"/>
                </a:solidFill>
              </a:rPr>
              <a:t> – pedagogiczną, w tym: </a:t>
            </a:r>
          </a:p>
          <a:p>
            <a:pPr>
              <a:buFontTx/>
              <a:buChar char="-"/>
            </a:pPr>
            <a:r>
              <a:rPr lang="pl-PL" dirty="0">
                <a:solidFill>
                  <a:schemeClr val="tx1"/>
                </a:solidFill>
              </a:rPr>
              <a:t>z niepełnosprawnością intelektualną w stopniu lekkim, umiarkowanym, znacznym i głębokim</a:t>
            </a:r>
          </a:p>
          <a:p>
            <a:pPr>
              <a:buFontTx/>
              <a:buChar char="-"/>
            </a:pPr>
            <a:r>
              <a:rPr lang="pl-PL" dirty="0">
                <a:solidFill>
                  <a:schemeClr val="tx1"/>
                </a:solidFill>
              </a:rPr>
              <a:t>z niepełnosprawnością ruchową, w tym z afazją</a:t>
            </a:r>
          </a:p>
          <a:p>
            <a:pPr>
              <a:buFontTx/>
              <a:buChar char="-"/>
            </a:pPr>
            <a:r>
              <a:rPr lang="pl-PL" dirty="0">
                <a:solidFill>
                  <a:schemeClr val="tx1"/>
                </a:solidFill>
              </a:rPr>
              <a:t>z autyzm, w tym zespołem Aspergera</a:t>
            </a:r>
          </a:p>
          <a:p>
            <a:pPr>
              <a:buFontTx/>
              <a:buChar char="-"/>
            </a:pPr>
            <a:r>
              <a:rPr lang="pl-PL" dirty="0">
                <a:solidFill>
                  <a:schemeClr val="tx1"/>
                </a:solidFill>
              </a:rPr>
              <a:t>niewidome i słabowidzące</a:t>
            </a:r>
          </a:p>
          <a:p>
            <a:pPr>
              <a:buFontTx/>
              <a:buChar char="-"/>
            </a:pPr>
            <a:r>
              <a:rPr lang="pl-PL" dirty="0">
                <a:solidFill>
                  <a:schemeClr val="tx1"/>
                </a:solidFill>
              </a:rPr>
              <a:t>niesłyszące i słabosłyszące</a:t>
            </a:r>
          </a:p>
          <a:p>
            <a:pPr>
              <a:buFontTx/>
              <a:buChar char="-"/>
            </a:pPr>
            <a:r>
              <a:rPr lang="pl-PL" dirty="0">
                <a:solidFill>
                  <a:schemeClr val="tx1"/>
                </a:solidFill>
              </a:rPr>
              <a:t>z niepełnosprawnościami sprzężonymi</a:t>
            </a:r>
          </a:p>
          <a:p>
            <a:r>
              <a:rPr lang="pl-PL" b="1" dirty="0">
                <a:solidFill>
                  <a:schemeClr val="tx1"/>
                </a:solidFill>
              </a:rPr>
              <a:t>dzieci posiadające opinie o potrzebie wczesnego wspomagania rozwoju z uwagi na ww. niepełnosprawności</a:t>
            </a:r>
          </a:p>
          <a:p>
            <a:r>
              <a:rPr lang="pl-PL" b="1" dirty="0">
                <a:solidFill>
                  <a:schemeClr val="tx1"/>
                </a:solidFill>
              </a:rPr>
              <a:t>dzieci, młodzież i dorośli posiadający orzeczenie o niepełnosprawności i o stopniu niepełnosprawności wydane przez Zespół ds. Orzekania o Niepełnosprawności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604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3647" y="201706"/>
            <a:ext cx="7014812" cy="1703294"/>
          </a:xfrm>
        </p:spPr>
        <p:txBody>
          <a:bodyPr>
            <a:normAutofit/>
          </a:bodyPr>
          <a:lstStyle/>
          <a:p>
            <a:r>
              <a:rPr lang="pl-PL" b="1" dirty="0"/>
              <a:t>Uczniowie z niepełnosprawnościami </a:t>
            </a:r>
            <a:br>
              <a:rPr lang="pl-PL" b="1" dirty="0"/>
            </a:br>
            <a:r>
              <a:rPr lang="pl-PL" b="1" dirty="0"/>
              <a:t>w szkołach ponadgimnazjalnych – realizacja obowiązku nauki: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40493" y="1678488"/>
            <a:ext cx="7626187" cy="5085383"/>
          </a:xfrm>
        </p:spPr>
        <p:txBody>
          <a:bodyPr>
            <a:normAutofit fontScale="55000" lnSpcReduction="20000"/>
          </a:bodyPr>
          <a:lstStyle/>
          <a:p>
            <a:r>
              <a:rPr lang="pl-PL" sz="2900" dirty="0">
                <a:solidFill>
                  <a:schemeClr val="tx1"/>
                </a:solidFill>
              </a:rPr>
              <a:t>uczniowie z różnymi niepełnosprawnościami uczęszczają do szkół ogólnodostępnych ponadgimnazjalnych (liceów ogólnokształcących, techników, szkół zawodowych/branżowych) na zasadzie </a:t>
            </a:r>
            <a:r>
              <a:rPr lang="pl-PL" sz="2900" u="sng" dirty="0">
                <a:solidFill>
                  <a:schemeClr val="tx1"/>
                </a:solidFill>
              </a:rPr>
              <a:t>tzw. włączania </a:t>
            </a:r>
            <a:r>
              <a:rPr lang="pl-PL" sz="2900" dirty="0">
                <a:solidFill>
                  <a:schemeClr val="tx1"/>
                </a:solidFill>
              </a:rPr>
              <a:t>czyli są to pojedynczy uczniowie w danej szkole/klasie zgodnie ze swoimi zainteresowaniami</a:t>
            </a:r>
          </a:p>
          <a:p>
            <a:r>
              <a:rPr lang="pl-PL" sz="2900" dirty="0">
                <a:solidFill>
                  <a:schemeClr val="tx1"/>
                </a:solidFill>
              </a:rPr>
              <a:t>uczniowie z różnymi niepełnosprawnościami, wymagający tzw. większego wsparcia (pomocy do zaspokajania potrzeb fizjologicznych, dodatkowych nauczycieli i specjalistów w procesie nauki…) mogą uczęszczać </a:t>
            </a:r>
            <a:r>
              <a:rPr lang="pl-PL" sz="2900" u="sng" dirty="0">
                <a:solidFill>
                  <a:schemeClr val="tx1"/>
                </a:solidFill>
              </a:rPr>
              <a:t>do klas integracyjnych </a:t>
            </a:r>
            <a:r>
              <a:rPr lang="pl-PL" sz="2900" dirty="0">
                <a:solidFill>
                  <a:schemeClr val="tx1"/>
                </a:solidFill>
              </a:rPr>
              <a:t>w liceum ogólnokształcącego w dużym Zespole Szkół Ogólnokształcącym Nr 10 oraz w Technikum Nr 2 (technik fotografii i multimediów, technik grafiki i poligrafii cyfrowej, technik cyfrowych procesów graficznych)</a:t>
            </a:r>
          </a:p>
          <a:p>
            <a:r>
              <a:rPr lang="pl-PL" sz="2900" dirty="0">
                <a:solidFill>
                  <a:schemeClr val="tx1"/>
                </a:solidFill>
              </a:rPr>
              <a:t>dodatkowo, na poziomie ponadgimnazjalnym/ponadpodstawowym uczniowie z różnymi niepełnosprawnościami wymagającymi odpowiednich warunków do nauki, w tym wsparcia specjalistów mogą uczęszczać do dwóch </a:t>
            </a:r>
            <a:r>
              <a:rPr lang="pl-PL" sz="2900" u="sng" dirty="0">
                <a:solidFill>
                  <a:schemeClr val="tx1"/>
                </a:solidFill>
              </a:rPr>
              <a:t>niepublicznych liceów ogólnokształcących </a:t>
            </a:r>
            <a:r>
              <a:rPr lang="pl-PL" sz="2900" dirty="0">
                <a:solidFill>
                  <a:schemeClr val="tx1"/>
                </a:solidFill>
              </a:rPr>
              <a:t>(Liceum </a:t>
            </a:r>
            <a:r>
              <a:rPr lang="pl-PL" sz="2900" dirty="0" err="1">
                <a:solidFill>
                  <a:schemeClr val="tx1"/>
                </a:solidFill>
              </a:rPr>
              <a:t>Magellanum</a:t>
            </a:r>
            <a:r>
              <a:rPr lang="pl-PL" sz="2900" dirty="0">
                <a:solidFill>
                  <a:schemeClr val="tx1"/>
                </a:solidFill>
              </a:rPr>
              <a:t> i Gdańskiego Liceum), gdzie na podstawie orzeczenia o potrzebie kształcenia specjalnego nie płacą za swoją naukę</a:t>
            </a:r>
          </a:p>
          <a:p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182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4074" y="161366"/>
            <a:ext cx="7079093" cy="2168475"/>
          </a:xfrm>
        </p:spPr>
        <p:txBody>
          <a:bodyPr>
            <a:normAutofit/>
          </a:bodyPr>
          <a:lstStyle/>
          <a:p>
            <a:r>
              <a:rPr lang="pl-PL" b="1" dirty="0"/>
              <a:t>Uczniowie z niepełnosprawnościami </a:t>
            </a:r>
            <a:br>
              <a:rPr lang="pl-PL" b="1" dirty="0"/>
            </a:br>
            <a:r>
              <a:rPr lang="pl-PL" b="1" dirty="0"/>
              <a:t>w szkołach ponadgimnazjalnych – realizacja obowiązku nauki: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51977" y="2179529"/>
            <a:ext cx="7437961" cy="3756814"/>
          </a:xfrm>
        </p:spPr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w Gdańsku działają dwie zawodowe/branżowe szkoły specjalne dla </a:t>
            </a:r>
            <a:r>
              <a:rPr lang="pl-PL" u="sng" dirty="0">
                <a:solidFill>
                  <a:schemeClr val="tx1"/>
                </a:solidFill>
              </a:rPr>
              <a:t>uczniów z niepełnosprawnością intelektualną w stopniu lekkim</a:t>
            </a:r>
            <a:r>
              <a:rPr lang="pl-PL" dirty="0">
                <a:solidFill>
                  <a:schemeClr val="tx1"/>
                </a:solidFill>
              </a:rPr>
              <a:t>, a także trzy szkoły przysposabiające do pracy </a:t>
            </a:r>
            <a:r>
              <a:rPr lang="pl-PL" u="sng" dirty="0">
                <a:solidFill>
                  <a:schemeClr val="tx1"/>
                </a:solidFill>
              </a:rPr>
              <a:t>dla uczniów z niepełnosprawnością w stopniu umiarkowanym i znacznym </a:t>
            </a:r>
            <a:r>
              <a:rPr lang="pl-PL" dirty="0">
                <a:solidFill>
                  <a:schemeClr val="tx1"/>
                </a:solidFill>
              </a:rPr>
              <a:t>(dwie publiczne i jedna niepubliczna)</a:t>
            </a:r>
          </a:p>
        </p:txBody>
      </p:sp>
    </p:spTree>
    <p:extLst>
      <p:ext uri="{BB962C8B-B14F-4D97-AF65-F5344CB8AC3E}">
        <p14:creationId xmlns:p14="http://schemas.microsoft.com/office/powerpoint/2010/main" val="153480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Niepełnosprawni uczniowie w gdańskich szkołach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Z jedną niepełnosprawnością:</a:t>
            </a:r>
          </a:p>
          <a:p>
            <a:pPr>
              <a:buFontTx/>
              <a:buChar char="-"/>
            </a:pPr>
            <a:r>
              <a:rPr lang="pl-PL" dirty="0">
                <a:solidFill>
                  <a:schemeClr val="tx1"/>
                </a:solidFill>
              </a:rPr>
              <a:t>w klasach ogólnodostępnych 428 uczniów,</a:t>
            </a:r>
          </a:p>
          <a:p>
            <a:pPr>
              <a:buFontTx/>
              <a:buChar char="-"/>
            </a:pPr>
            <a:r>
              <a:rPr lang="pl-PL" dirty="0">
                <a:solidFill>
                  <a:schemeClr val="tx1"/>
                </a:solidFill>
              </a:rPr>
              <a:t>w klasach integracyjnych 678 uczniów,</a:t>
            </a:r>
          </a:p>
          <a:p>
            <a:pPr>
              <a:buFontTx/>
              <a:buChar char="-"/>
            </a:pPr>
            <a:r>
              <a:rPr lang="pl-PL" dirty="0">
                <a:solidFill>
                  <a:schemeClr val="tx1"/>
                </a:solidFill>
              </a:rPr>
              <a:t>w klasach specjalnych 289 uczniów.</a:t>
            </a:r>
          </a:p>
          <a:p>
            <a:r>
              <a:rPr lang="pl-PL" dirty="0">
                <a:solidFill>
                  <a:schemeClr val="tx1"/>
                </a:solidFill>
              </a:rPr>
              <a:t>Z więcej niż jedną niepełnosprawnością:</a:t>
            </a:r>
          </a:p>
          <a:p>
            <a:pPr>
              <a:buFontTx/>
              <a:buChar char="-"/>
            </a:pPr>
            <a:r>
              <a:rPr lang="pl-PL" dirty="0">
                <a:solidFill>
                  <a:schemeClr val="tx1"/>
                </a:solidFill>
              </a:rPr>
              <a:t>w klasach ogólnodostępnych 46 uczniów,</a:t>
            </a:r>
          </a:p>
          <a:p>
            <a:pPr>
              <a:buFontTx/>
              <a:buChar char="-"/>
            </a:pPr>
            <a:r>
              <a:rPr lang="pl-PL" dirty="0">
                <a:solidFill>
                  <a:schemeClr val="tx1"/>
                </a:solidFill>
              </a:rPr>
              <a:t>w klasach integracyjnych 100 uczniów,</a:t>
            </a:r>
          </a:p>
          <a:p>
            <a:pPr>
              <a:buFontTx/>
              <a:buChar char="-"/>
            </a:pPr>
            <a:r>
              <a:rPr lang="pl-PL" dirty="0">
                <a:solidFill>
                  <a:schemeClr val="tx1"/>
                </a:solidFill>
              </a:rPr>
              <a:t>w klasach specjalnych 173 uczniów.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W szkołach gdańskich funkcjonuje 241 klas integracyjnych.</a:t>
            </a:r>
          </a:p>
        </p:txBody>
      </p:sp>
    </p:spTree>
    <p:extLst>
      <p:ext uri="{BB962C8B-B14F-4D97-AF65-F5344CB8AC3E}">
        <p14:creationId xmlns:p14="http://schemas.microsoft.com/office/powerpoint/2010/main" val="1681364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b="1" dirty="0"/>
              <a:t>Eksperyment pedagogiczny </a:t>
            </a:r>
            <a:br>
              <a:rPr lang="pl-PL" b="1" dirty="0"/>
            </a:br>
            <a:r>
              <a:rPr lang="pl-PL" b="1" dirty="0"/>
              <a:t>„Edukacja z widokiem na przyszłość”: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na mocy decyzji Ministerstwa Edukacji Narodowej DZSE-2-TS-5019-3/2009 z dnia 12 sierpnia 2009 r. eksperyment rozpoczął się w roku szkolnym 2009/2010 i trwał do 31 grudnia 2012 r </a:t>
            </a:r>
          </a:p>
          <a:p>
            <a:endParaRPr lang="pl-PL" dirty="0">
              <a:solidFill>
                <a:schemeClr val="tx1"/>
              </a:solidFill>
            </a:endParaRPr>
          </a:p>
          <a:p>
            <a:r>
              <a:rPr lang="pl-PL" b="1" dirty="0">
                <a:solidFill>
                  <a:schemeClr val="tx1"/>
                </a:solidFill>
              </a:rPr>
              <a:t>Celem głównym eksperymentu</a:t>
            </a:r>
            <a:r>
              <a:rPr lang="pl-PL" dirty="0">
                <a:solidFill>
                  <a:schemeClr val="tx1"/>
                </a:solidFill>
              </a:rPr>
              <a:t> było wypracowanie zintegrowanego modelu ponadgimnazjalnej edukacji osób niepełnosprawnych, zorientowanego na indywidualny rozwój potencjału ucznia i zwiększanie jego szans na pełniejsze włączenie w nurt życia społecznego i zawodowego, z wykorzystaniem innowacyjnych rozwiązań programowych i organizacyjnych</a:t>
            </a:r>
            <a:r>
              <a:rPr lang="pl-PL" dirty="0"/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180386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/>
              <a:t>„</a:t>
            </a:r>
            <a:r>
              <a:rPr lang="pl-PL" sz="2200" b="1" dirty="0"/>
              <a:t>Edukacja z widokiem na przyszłość” </a:t>
            </a:r>
            <a:br>
              <a:rPr lang="pl-PL" sz="2200" b="1" dirty="0"/>
            </a:br>
            <a:r>
              <a:rPr lang="pl-PL" sz="2200" b="1" dirty="0"/>
              <a:t>cele szczegółowe</a:t>
            </a:r>
            <a:r>
              <a:rPr lang="pl-PL" b="1" dirty="0"/>
              <a:t>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27967" y="1465545"/>
            <a:ext cx="7598372" cy="5190749"/>
          </a:xfrm>
        </p:spPr>
        <p:txBody>
          <a:bodyPr>
            <a:normAutofit/>
          </a:bodyPr>
          <a:lstStyle/>
          <a:p>
            <a:pPr lvl="0"/>
            <a:r>
              <a:rPr lang="pl-PL" sz="1800" dirty="0">
                <a:solidFill>
                  <a:schemeClr val="tx1"/>
                </a:solidFill>
              </a:rPr>
              <a:t>wypracowanie elastycznego modelu edukacji na poziomie ponadgimnazjalnym i ustawicznym, dostosowanego do potrzeb i możliwości poszczególnych uczniów niepełnosprawnych /możliwość wyboru, możliwość uzyskania optymalnego wsparcia/.</a:t>
            </a:r>
          </a:p>
          <a:p>
            <a:pPr marL="0" indent="0">
              <a:buNone/>
            </a:pPr>
            <a:endParaRPr lang="pl-PL" sz="1800" dirty="0">
              <a:solidFill>
                <a:schemeClr val="tx1"/>
              </a:solidFill>
            </a:endParaRPr>
          </a:p>
          <a:p>
            <a:pPr lvl="0"/>
            <a:r>
              <a:rPr lang="pl-PL" sz="1800" dirty="0">
                <a:solidFill>
                  <a:schemeClr val="tx1"/>
                </a:solidFill>
              </a:rPr>
              <a:t>optymalizacja jakości i indywidualizacji specjalnego kształcenia ponadgimnazjalnego i ustawicznego.</a:t>
            </a:r>
          </a:p>
          <a:p>
            <a:pPr marL="0" indent="0">
              <a:buNone/>
            </a:pPr>
            <a:r>
              <a:rPr lang="pl-PL" sz="1800" dirty="0">
                <a:solidFill>
                  <a:schemeClr val="tx1"/>
                </a:solidFill>
              </a:rPr>
              <a:t> </a:t>
            </a:r>
          </a:p>
          <a:p>
            <a:pPr lvl="0"/>
            <a:r>
              <a:rPr lang="pl-PL" sz="1800" dirty="0">
                <a:solidFill>
                  <a:schemeClr val="tx1"/>
                </a:solidFill>
              </a:rPr>
              <a:t>kształcenie umiejętności uczniów w warunkach zbliżonych do warunków panujących w przyszłych miejscach pracy /Przedsiębiorstwo Pomocnicze/ w  zawodach potrzebnych na rynku, z możliwością odbywania praktyk  w Przedsiębiorstwach Przystosowanych.</a:t>
            </a:r>
          </a:p>
          <a:p>
            <a:endParaRPr lang="pl-PL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182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/>
              <a:t>„E</a:t>
            </a:r>
            <a:r>
              <a:rPr lang="pl-PL" sz="2200" b="1" dirty="0"/>
              <a:t>dukacja z widokiem na przyszłość”</a:t>
            </a:r>
            <a:br>
              <a:rPr lang="pl-PL" sz="2200" b="1" dirty="0"/>
            </a:br>
            <a:r>
              <a:rPr lang="pl-PL" sz="2200" b="1" dirty="0"/>
              <a:t> zadania: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77447" y="1189973"/>
            <a:ext cx="7966553" cy="5323561"/>
          </a:xfrm>
        </p:spPr>
        <p:txBody>
          <a:bodyPr>
            <a:noAutofit/>
          </a:bodyPr>
          <a:lstStyle/>
          <a:p>
            <a:pPr lvl="0"/>
            <a:r>
              <a:rPr lang="pl-PL" sz="1400" dirty="0">
                <a:solidFill>
                  <a:schemeClr val="tx1"/>
                </a:solidFill>
              </a:rPr>
              <a:t>zapewnienie uczniom niepełnosprawnym w gimnazjach pomocy doradcy zawodowego</a:t>
            </a:r>
          </a:p>
          <a:p>
            <a:pPr lvl="0"/>
            <a:r>
              <a:rPr lang="pl-PL" sz="1400" dirty="0">
                <a:solidFill>
                  <a:schemeClr val="tx1"/>
                </a:solidFill>
              </a:rPr>
              <a:t>wspieranie procesu edukacyjnego uczniów oraz dostosowanie form i metod pracy do możliwości uczniów niepełnosprawnych</a:t>
            </a:r>
          </a:p>
          <a:p>
            <a:pPr lvl="0"/>
            <a:r>
              <a:rPr lang="pl-PL" sz="1400" dirty="0">
                <a:solidFill>
                  <a:schemeClr val="tx1"/>
                </a:solidFill>
              </a:rPr>
              <a:t>dostosowanie programów kształcenia realizowanych w szkołach ponadgimnazjalnych do potrzeb rozwojowych i możliwości wykonywania pracy lub uzyskania kwalifikacji w zawodzie przez uczniów niepełnosprawnych</a:t>
            </a:r>
          </a:p>
          <a:p>
            <a:pPr lvl="0"/>
            <a:r>
              <a:rPr lang="pl-PL" sz="1400" dirty="0">
                <a:solidFill>
                  <a:schemeClr val="tx1"/>
                </a:solidFill>
              </a:rPr>
              <a:t>zapewnienie trenerów zawodu towarzyszących tym uczniom w realizacji praktyk zawodowych organizowanych w Przedsiębiorstwach Przystosowanych lub w innych zakładach pracy</a:t>
            </a:r>
          </a:p>
          <a:p>
            <a:pPr lvl="0"/>
            <a:r>
              <a:rPr lang="pl-PL" sz="1400" dirty="0">
                <a:solidFill>
                  <a:schemeClr val="tx1"/>
                </a:solidFill>
              </a:rPr>
              <a:t>dostosowanie określonych czynności i dobór metod nauczania do możliwości uczniów z upośledzeniem umysłowym w stopniu umiarkowanym lub znacznym oraz tworzenie dla absolwentów szkół przysposabiających do pracy indywidualnych programów aktywizacji przez pracę realizowanych między innymi w Modelowym Centrum Aktywności.</a:t>
            </a:r>
          </a:p>
          <a:p>
            <a:pPr lvl="0"/>
            <a:r>
              <a:rPr lang="pl-PL" sz="1400" dirty="0">
                <a:solidFill>
                  <a:schemeClr val="tx1"/>
                </a:solidFill>
              </a:rPr>
              <a:t>udzielanie pomocy nauczycielom w zdobywaniu kompetencji zawodowych do pracy z uczniami uczęszczającymi do szkół na terenie Gdańska oraz w tworzeniu oferty kształcenia ustawicznego.</a:t>
            </a:r>
          </a:p>
          <a:p>
            <a:pPr lvl="0"/>
            <a:r>
              <a:rPr lang="pl-PL" sz="1400" dirty="0">
                <a:solidFill>
                  <a:schemeClr val="tx1"/>
                </a:solidFill>
              </a:rPr>
              <a:t> prowadzenie ścisłej współpracy z rodzicami i opiekunami uczniów niepełnosprawnych w zakresie dostosowania kształcenia i aktywizacji zawodowej uczniów i absolwentów szkół specjalnych do otwartego lub chronionego rynku pracy.</a:t>
            </a:r>
          </a:p>
          <a:p>
            <a:r>
              <a:rPr lang="pl-PL" sz="1400" dirty="0">
                <a:solidFill>
                  <a:schemeClr val="tx1"/>
                </a:solidFill>
              </a:rPr>
              <a:t>usprawnianie systemu doradztwa zawodowego służącego osobom niepełnosprawnym</a:t>
            </a:r>
          </a:p>
        </p:txBody>
      </p:sp>
    </p:spTree>
    <p:extLst>
      <p:ext uri="{BB962C8B-B14F-4D97-AF65-F5344CB8AC3E}">
        <p14:creationId xmlns:p14="http://schemas.microsoft.com/office/powerpoint/2010/main" val="21548650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180528" y="542929"/>
            <a:ext cx="1527572" cy="609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pl-PL" altLang="pl-PL" sz="1200" b="1" dirty="0">
              <a:latin typeface="Tahoma" panose="020B0604030504040204" pitchFamily="34" charset="0"/>
            </a:endParaRPr>
          </a:p>
          <a:p>
            <a:pPr algn="ctr" eaLnBrk="0" hangingPunct="0"/>
            <a:r>
              <a:rPr lang="pl-PL" altLang="pl-PL" sz="1200" b="1" dirty="0">
                <a:solidFill>
                  <a:srgbClr val="993300"/>
                </a:solidFill>
                <a:latin typeface="Tahoma" panose="020B0604030504040204" pitchFamily="34" charset="0"/>
              </a:rPr>
              <a:t>OTWARTY </a:t>
            </a:r>
          </a:p>
          <a:p>
            <a:pPr algn="ctr" eaLnBrk="0" hangingPunct="0"/>
            <a:r>
              <a:rPr lang="pl-PL" altLang="pl-PL" sz="1200" b="1" dirty="0">
                <a:solidFill>
                  <a:srgbClr val="993300"/>
                </a:solidFill>
                <a:latin typeface="Tahoma" panose="020B0604030504040204" pitchFamily="34" charset="0"/>
              </a:rPr>
              <a:t>RYNEK PRACY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499248" y="685800"/>
            <a:ext cx="181570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pl-PL" altLang="pl-PL" sz="1200" b="1" dirty="0">
                <a:solidFill>
                  <a:srgbClr val="993300"/>
                </a:solidFill>
                <a:latin typeface="Tahoma" panose="020B0604030504040204" pitchFamily="34" charset="0"/>
              </a:rPr>
              <a:t>PRZEDSIĘBIORSTWO PRZYSTOSOWANE</a:t>
            </a:r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 rot="18242897">
            <a:off x="3472062" y="1192809"/>
            <a:ext cx="288925" cy="1132285"/>
          </a:xfrm>
          <a:prstGeom prst="upArrow">
            <a:avLst>
              <a:gd name="adj1" fmla="val 50000"/>
              <a:gd name="adj2" fmla="val 130632"/>
            </a:avLst>
          </a:prstGeom>
          <a:solidFill>
            <a:srgbClr val="FFFFFF"/>
          </a:solidFill>
          <a:ln w="9525" algn="ctr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6010275" y="685802"/>
            <a:ext cx="19907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pl-PL" altLang="pl-PL" sz="1200" b="1" dirty="0">
                <a:solidFill>
                  <a:srgbClr val="993300"/>
                </a:solidFill>
                <a:latin typeface="Tahoma" panose="020B0604030504040204" pitchFamily="34" charset="0"/>
              </a:rPr>
              <a:t>CENTRUM AKTYWNOŚCI </a:t>
            </a:r>
          </a:p>
          <a:p>
            <a:pPr algn="ctr" eaLnBrk="0" hangingPunct="0"/>
            <a:r>
              <a:rPr lang="pl-PL" altLang="pl-PL" sz="1200" b="1" dirty="0">
                <a:solidFill>
                  <a:srgbClr val="993300"/>
                </a:solidFill>
                <a:latin typeface="Tahoma" panose="020B0604030504040204" pitchFamily="34" charset="0"/>
              </a:rPr>
              <a:t>PRZEZ PRACĘ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1938933" y="5933734"/>
            <a:ext cx="5090517" cy="627062"/>
          </a:xfrm>
          <a:prstGeom prst="rect">
            <a:avLst/>
          </a:prstGeom>
          <a:noFill/>
          <a:ln w="349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50000"/>
                  </a:srgbClr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r>
              <a:rPr lang="pl-PL" altLang="pl-PL" sz="1400" b="1" dirty="0">
                <a:latin typeface="Tahoma" panose="020B0604030504040204" pitchFamily="34" charset="0"/>
              </a:rPr>
              <a:t>Absolwenci gimnazjów, w tym integracyjnych i specjalnych oraz OREW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719387" y="5402265"/>
            <a:ext cx="3482579" cy="295275"/>
          </a:xfrm>
          <a:prstGeom prst="rect">
            <a:avLst/>
          </a:prstGeom>
          <a:solidFill>
            <a:srgbClr val="FFFF00">
              <a:alpha val="4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pl-PL" altLang="pl-PL" sz="1200" b="1" dirty="0">
                <a:latin typeface="Tahoma" panose="020B0604030504040204" pitchFamily="34" charset="0"/>
              </a:rPr>
              <a:t>Zespół Diagnostyczno-Monitorujący (ZDM)</a:t>
            </a:r>
          </a:p>
          <a:p>
            <a:pPr algn="ctr" eaLnBrk="0" hangingPunct="0"/>
            <a:endParaRPr lang="pl-PL" altLang="pl-PL" sz="1600" dirty="0">
              <a:latin typeface="Tahoma" panose="020B0604030504040204" pitchFamily="34" charset="0"/>
            </a:endParaRPr>
          </a:p>
        </p:txBody>
      </p:sp>
      <p:sp>
        <p:nvSpPr>
          <p:cNvPr id="20491" name="AutoShape 11"/>
          <p:cNvSpPr>
            <a:spLocks noChangeArrowheads="1"/>
          </p:cNvSpPr>
          <p:nvPr/>
        </p:nvSpPr>
        <p:spPr bwMode="auto">
          <a:xfrm>
            <a:off x="5314951" y="3070225"/>
            <a:ext cx="746522" cy="700088"/>
          </a:xfrm>
          <a:prstGeom prst="leftRightArrow">
            <a:avLst>
              <a:gd name="adj1" fmla="val 50000"/>
              <a:gd name="adj2" fmla="val 28435"/>
            </a:avLst>
          </a:prstGeom>
          <a:solidFill>
            <a:srgbClr val="FFFF00">
              <a:alpha val="45000"/>
            </a:srgbClr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pl-PL" altLang="pl-PL" sz="400" b="1">
              <a:latin typeface="Tahoma" panose="020B0604030504040204" pitchFamily="34" charset="0"/>
            </a:endParaRPr>
          </a:p>
          <a:p>
            <a:pPr algn="ctr" eaLnBrk="0" hangingPunct="0"/>
            <a:r>
              <a:rPr lang="pl-PL" altLang="pl-PL" sz="1200" b="1">
                <a:latin typeface="Tahoma" panose="020B0604030504040204" pitchFamily="34" charset="0"/>
              </a:rPr>
              <a:t>ZDM</a:t>
            </a:r>
          </a:p>
        </p:txBody>
      </p:sp>
      <p:grpSp>
        <p:nvGrpSpPr>
          <p:cNvPr id="20492" name="Group 12"/>
          <p:cNvGrpSpPr>
            <a:grpSpLocks/>
          </p:cNvGrpSpPr>
          <p:nvPr/>
        </p:nvGrpSpPr>
        <p:grpSpPr bwMode="auto">
          <a:xfrm>
            <a:off x="1211369" y="2845742"/>
            <a:ext cx="1417532" cy="1411932"/>
            <a:chOff x="1778" y="5302"/>
            <a:chExt cx="3077" cy="1432"/>
          </a:xfrm>
        </p:grpSpPr>
        <p:sp>
          <p:nvSpPr>
            <p:cNvPr id="20493" name="Text Box 13"/>
            <p:cNvSpPr txBox="1">
              <a:spLocks noChangeArrowheads="1"/>
            </p:cNvSpPr>
            <p:nvPr/>
          </p:nvSpPr>
          <p:spPr bwMode="auto">
            <a:xfrm>
              <a:off x="1795" y="5302"/>
              <a:ext cx="3060" cy="720"/>
            </a:xfrm>
            <a:prstGeom prst="rect">
              <a:avLst/>
            </a:pr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r>
                <a:rPr lang="pl-PL" altLang="pl-PL" sz="1000" b="1" dirty="0">
                  <a:solidFill>
                    <a:srgbClr val="FFFFFF"/>
                  </a:solidFill>
                  <a:latin typeface="Tahoma" panose="020B0604030504040204" pitchFamily="34" charset="0"/>
                </a:rPr>
                <a:t>kształcenie włączające</a:t>
              </a:r>
            </a:p>
            <a:p>
              <a:pPr algn="ctr" eaLnBrk="0" hangingPunct="0"/>
              <a:r>
                <a:rPr lang="pl-PL" altLang="pl-PL" sz="1000" b="1" dirty="0">
                  <a:solidFill>
                    <a:srgbClr val="FFFFFF"/>
                  </a:solidFill>
                  <a:latin typeface="Tahoma" panose="020B0604030504040204" pitchFamily="34" charset="0"/>
                </a:rPr>
                <a:t> i integracyjne</a:t>
              </a:r>
              <a:endParaRPr lang="pl-PL" altLang="pl-PL" sz="1000" dirty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494" name="Text Box 14"/>
            <p:cNvSpPr txBox="1">
              <a:spLocks noChangeArrowheads="1"/>
            </p:cNvSpPr>
            <p:nvPr/>
          </p:nvSpPr>
          <p:spPr bwMode="auto">
            <a:xfrm>
              <a:off x="1778" y="5918"/>
              <a:ext cx="3060" cy="816"/>
            </a:xfrm>
            <a:prstGeom prst="rect">
              <a:avLst/>
            </a:prstGeom>
            <a:solidFill>
              <a:srgbClr val="99CCFF">
                <a:alpha val="52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l-PL" altLang="pl-PL" sz="800" b="1">
                <a:latin typeface="Tahoma" panose="020B0604030504040204" pitchFamily="34" charset="0"/>
              </a:endParaRPr>
            </a:p>
            <a:p>
              <a:pPr algn="ctr" eaLnBrk="0" hangingPunct="0"/>
              <a:r>
                <a:rPr lang="pl-PL" altLang="pl-PL" sz="1100" b="1">
                  <a:latin typeface="Tahoma" panose="020B0604030504040204" pitchFamily="34" charset="0"/>
                </a:rPr>
                <a:t>Szkolny Zespół </a:t>
              </a:r>
            </a:p>
            <a:p>
              <a:pPr algn="ctr" eaLnBrk="0" hangingPunct="0"/>
              <a:r>
                <a:rPr lang="pl-PL" altLang="pl-PL" sz="1100" b="1">
                  <a:latin typeface="Tahoma" panose="020B0604030504040204" pitchFamily="34" charset="0"/>
                </a:rPr>
                <a:t>ds. Specjalnych Potrzeb Edukacyjnych</a:t>
              </a:r>
            </a:p>
          </p:txBody>
        </p:sp>
      </p:grpSp>
      <p:sp>
        <p:nvSpPr>
          <p:cNvPr id="20495" name="AutoShape 15" descr="10%"/>
          <p:cNvSpPr>
            <a:spLocks noChangeArrowheads="1"/>
          </p:cNvSpPr>
          <p:nvPr/>
        </p:nvSpPr>
        <p:spPr bwMode="auto">
          <a:xfrm rot="-2566588">
            <a:off x="2571750" y="4419600"/>
            <a:ext cx="544116" cy="927100"/>
          </a:xfrm>
          <a:prstGeom prst="upArrow">
            <a:avLst>
              <a:gd name="adj1" fmla="val 51509"/>
              <a:gd name="adj2" fmla="val 61878"/>
            </a:avLst>
          </a:prstGeom>
          <a:pattFill prst="pct10">
            <a:fgClr>
              <a:srgbClr val="CCFFFF"/>
            </a:fgClr>
            <a:bgClr>
              <a:srgbClr val="FFFFFF"/>
            </a:bgClr>
          </a:pattFill>
          <a:ln w="25400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pl-PL" altLang="pl-PL" b="1">
                <a:solidFill>
                  <a:srgbClr val="333399"/>
                </a:solidFill>
                <a:latin typeface="Tahoma" panose="020B0604030504040204" pitchFamily="34" charset="0"/>
              </a:rPr>
              <a:t>A</a:t>
            </a:r>
          </a:p>
        </p:txBody>
      </p:sp>
      <p:sp>
        <p:nvSpPr>
          <p:cNvPr id="20496" name="AutoShape 16" descr="5%"/>
          <p:cNvSpPr>
            <a:spLocks noChangeArrowheads="1"/>
          </p:cNvSpPr>
          <p:nvPr/>
        </p:nvSpPr>
        <p:spPr bwMode="auto">
          <a:xfrm>
            <a:off x="4114801" y="4343402"/>
            <a:ext cx="579835" cy="925513"/>
          </a:xfrm>
          <a:prstGeom prst="upArrow">
            <a:avLst>
              <a:gd name="adj1" fmla="val 50000"/>
              <a:gd name="adj2" fmla="val 55084"/>
            </a:avLst>
          </a:prstGeom>
          <a:pattFill prst="pct5">
            <a:fgClr>
              <a:srgbClr val="CCFFFF"/>
            </a:fgClr>
            <a:bgClr>
              <a:srgbClr val="FFFFFF"/>
            </a:bgClr>
          </a:pattFill>
          <a:ln w="25400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pl-PL" altLang="pl-PL" b="1">
                <a:solidFill>
                  <a:srgbClr val="333399"/>
                </a:solidFill>
                <a:latin typeface="Tahoma" panose="020B0604030504040204" pitchFamily="34" charset="0"/>
              </a:rPr>
              <a:t>B</a:t>
            </a:r>
          </a:p>
        </p:txBody>
      </p:sp>
      <p:sp>
        <p:nvSpPr>
          <p:cNvPr id="20497" name="AutoShape 17" descr="5%"/>
          <p:cNvSpPr>
            <a:spLocks noChangeArrowheads="1"/>
          </p:cNvSpPr>
          <p:nvPr/>
        </p:nvSpPr>
        <p:spPr bwMode="auto">
          <a:xfrm rot="2040000">
            <a:off x="5715000" y="4419600"/>
            <a:ext cx="544116" cy="927100"/>
          </a:xfrm>
          <a:prstGeom prst="upArrow">
            <a:avLst>
              <a:gd name="adj1" fmla="val 51509"/>
              <a:gd name="adj2" fmla="val 61878"/>
            </a:avLst>
          </a:prstGeom>
          <a:pattFill prst="pct5">
            <a:fgClr>
              <a:srgbClr val="CCFFFF"/>
            </a:fgClr>
            <a:bgClr>
              <a:srgbClr val="FFFFFF"/>
            </a:bgClr>
          </a:pattFill>
          <a:ln w="25400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pl-PL" altLang="pl-PL" b="1">
                <a:solidFill>
                  <a:srgbClr val="333399"/>
                </a:solidFill>
                <a:latin typeface="Tahoma" panose="020B0604030504040204" pitchFamily="34" charset="0"/>
              </a:rPr>
              <a:t>C</a:t>
            </a:r>
          </a:p>
        </p:txBody>
      </p:sp>
      <p:sp>
        <p:nvSpPr>
          <p:cNvPr id="20498" name="AutoShape 18"/>
          <p:cNvSpPr>
            <a:spLocks noChangeArrowheads="1"/>
          </p:cNvSpPr>
          <p:nvPr/>
        </p:nvSpPr>
        <p:spPr bwMode="auto">
          <a:xfrm>
            <a:off x="1226345" y="1295400"/>
            <a:ext cx="1402556" cy="1358900"/>
          </a:xfrm>
          <a:prstGeom prst="upArrowCallout">
            <a:avLst>
              <a:gd name="adj1" fmla="val 35678"/>
              <a:gd name="adj2" fmla="val 31219"/>
              <a:gd name="adj3" fmla="val 40810"/>
              <a:gd name="adj4" fmla="val 42574"/>
            </a:avLst>
          </a:prstGeom>
          <a:solidFill>
            <a:srgbClr val="FFFFFF"/>
          </a:solidFill>
          <a:ln w="9525" algn="ctr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pl-PL" altLang="pl-PL" sz="1000" b="1" dirty="0">
              <a:solidFill>
                <a:srgbClr val="993300"/>
              </a:solidFill>
              <a:latin typeface="Tahoma" panose="020B0604030504040204" pitchFamily="34" charset="0"/>
            </a:endParaRPr>
          </a:p>
          <a:p>
            <a:pPr algn="ctr" eaLnBrk="0" hangingPunct="0"/>
            <a:r>
              <a:rPr lang="pl-PL" altLang="pl-PL" sz="1200" b="1" dirty="0">
                <a:solidFill>
                  <a:srgbClr val="993300"/>
                </a:solidFill>
                <a:latin typeface="Tahoma" panose="020B0604030504040204" pitchFamily="34" charset="0"/>
              </a:rPr>
              <a:t>status pracownika</a:t>
            </a:r>
          </a:p>
        </p:txBody>
      </p:sp>
      <p:grpSp>
        <p:nvGrpSpPr>
          <p:cNvPr id="20499" name="Group 19"/>
          <p:cNvGrpSpPr>
            <a:grpSpLocks/>
          </p:cNvGrpSpPr>
          <p:nvPr/>
        </p:nvGrpSpPr>
        <p:grpSpPr bwMode="auto">
          <a:xfrm>
            <a:off x="3481209" y="2843508"/>
            <a:ext cx="1818084" cy="1421553"/>
            <a:chOff x="6458" y="4779"/>
            <a:chExt cx="4140" cy="1679"/>
          </a:xfrm>
        </p:grpSpPr>
        <p:sp>
          <p:nvSpPr>
            <p:cNvPr id="20500" name="Text Box 20"/>
            <p:cNvSpPr txBox="1">
              <a:spLocks noChangeArrowheads="1"/>
            </p:cNvSpPr>
            <p:nvPr/>
          </p:nvSpPr>
          <p:spPr bwMode="auto">
            <a:xfrm>
              <a:off x="6458" y="4779"/>
              <a:ext cx="4140" cy="1080"/>
            </a:xfrm>
            <a:prstGeom prst="rect">
              <a:avLst/>
            </a:pr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r>
                <a:rPr lang="pl-PL" altLang="pl-PL" sz="1000" b="1" dirty="0">
                  <a:solidFill>
                    <a:srgbClr val="FFFFFF"/>
                  </a:solidFill>
                  <a:latin typeface="Tahoma" panose="020B0604030504040204" pitchFamily="34" charset="0"/>
                </a:rPr>
                <a:t>Specjalna Szkoła Zawodowa</a:t>
              </a:r>
            </a:p>
            <a:p>
              <a:pPr algn="ctr" eaLnBrk="0" hangingPunct="0"/>
              <a:r>
                <a:rPr lang="pl-PL" altLang="pl-PL" sz="1000" b="1" dirty="0">
                  <a:solidFill>
                    <a:srgbClr val="FFFFFF"/>
                  </a:solidFill>
                  <a:latin typeface="Tahoma" panose="020B0604030504040204" pitchFamily="34" charset="0"/>
                </a:rPr>
                <a:t>z </a:t>
              </a:r>
            </a:p>
            <a:p>
              <a:pPr algn="ctr" eaLnBrk="0" hangingPunct="0"/>
              <a:r>
                <a:rPr lang="pl-PL" altLang="pl-PL" sz="1000" b="1" dirty="0">
                  <a:solidFill>
                    <a:srgbClr val="FFFFFF"/>
                  </a:solidFill>
                  <a:latin typeface="Tahoma" panose="020B0604030504040204" pitchFamily="34" charset="0"/>
                </a:rPr>
                <a:t>Przedsiębiorstwem </a:t>
              </a:r>
            </a:p>
            <a:p>
              <a:pPr algn="ctr" eaLnBrk="0" hangingPunct="0"/>
              <a:r>
                <a:rPr lang="pl-PL" altLang="pl-PL" sz="1000" b="1" dirty="0">
                  <a:solidFill>
                    <a:srgbClr val="FFFFFF"/>
                  </a:solidFill>
                  <a:latin typeface="Tahoma" panose="020B0604030504040204" pitchFamily="34" charset="0"/>
                </a:rPr>
                <a:t>Pomocniczym </a:t>
              </a:r>
              <a:r>
                <a:rPr lang="pl-PL" altLang="pl-PL" sz="1200" b="1" dirty="0">
                  <a:solidFill>
                    <a:schemeClr val="accent1"/>
                  </a:solidFill>
                  <a:latin typeface="Tahoma" panose="020B0604030504040204" pitchFamily="34" charset="0"/>
                </a:rPr>
                <a:t>(warsztat)</a:t>
              </a:r>
            </a:p>
          </p:txBody>
        </p:sp>
        <p:sp>
          <p:nvSpPr>
            <p:cNvPr id="20501" name="Text Box 21"/>
            <p:cNvSpPr txBox="1">
              <a:spLocks noChangeArrowheads="1"/>
            </p:cNvSpPr>
            <p:nvPr/>
          </p:nvSpPr>
          <p:spPr bwMode="auto">
            <a:xfrm>
              <a:off x="6458" y="5738"/>
              <a:ext cx="4140" cy="720"/>
            </a:xfrm>
            <a:prstGeom prst="rect">
              <a:avLst/>
            </a:prstGeom>
            <a:solidFill>
              <a:srgbClr val="99CCFF">
                <a:alpha val="52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r>
                <a:rPr lang="pl-PL" altLang="pl-PL" sz="1100" b="1" dirty="0">
                  <a:latin typeface="Tahoma" panose="020B0604030504040204" pitchFamily="34" charset="0"/>
                </a:rPr>
                <a:t>Szkolny Zespół </a:t>
              </a:r>
            </a:p>
            <a:p>
              <a:pPr algn="ctr" eaLnBrk="0" hangingPunct="0"/>
              <a:r>
                <a:rPr lang="pl-PL" altLang="pl-PL" sz="1100" b="1" dirty="0">
                  <a:latin typeface="Tahoma" panose="020B0604030504040204" pitchFamily="34" charset="0"/>
                </a:rPr>
                <a:t>ds. Specjalnych Potrzeb Edukacyjnych</a:t>
              </a:r>
            </a:p>
          </p:txBody>
        </p:sp>
      </p:grpSp>
      <p:grpSp>
        <p:nvGrpSpPr>
          <p:cNvPr id="20502" name="Group 22"/>
          <p:cNvGrpSpPr>
            <a:grpSpLocks/>
          </p:cNvGrpSpPr>
          <p:nvPr/>
        </p:nvGrpSpPr>
        <p:grpSpPr bwMode="auto">
          <a:xfrm>
            <a:off x="6115050" y="2667000"/>
            <a:ext cx="1824038" cy="1600200"/>
            <a:chOff x="12218" y="4658"/>
            <a:chExt cx="4140" cy="1800"/>
          </a:xfrm>
        </p:grpSpPr>
        <p:sp>
          <p:nvSpPr>
            <p:cNvPr id="20503" name="Text Box 23"/>
            <p:cNvSpPr txBox="1">
              <a:spLocks noChangeArrowheads="1"/>
            </p:cNvSpPr>
            <p:nvPr/>
          </p:nvSpPr>
          <p:spPr bwMode="auto">
            <a:xfrm>
              <a:off x="12218" y="4658"/>
              <a:ext cx="4140" cy="1080"/>
            </a:xfrm>
            <a:prstGeom prst="rect">
              <a:avLst/>
            </a:pr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r>
                <a:rPr lang="pl-PL" altLang="pl-PL" sz="1000" b="1" dirty="0">
                  <a:solidFill>
                    <a:srgbClr val="FFFFFF"/>
                  </a:solidFill>
                  <a:latin typeface="Tahoma" panose="020B0604030504040204" pitchFamily="34" charset="0"/>
                </a:rPr>
                <a:t>Specjalne Centrum Kształcenia </a:t>
              </a:r>
              <a:r>
                <a:rPr lang="pl-PL" altLang="pl-PL" sz="1000" b="1" dirty="0" err="1">
                  <a:solidFill>
                    <a:srgbClr val="FFFFFF"/>
                  </a:solidFill>
                  <a:latin typeface="Tahoma" panose="020B0604030504040204" pitchFamily="34" charset="0"/>
                </a:rPr>
                <a:t>Prozawodowego</a:t>
              </a:r>
              <a:r>
                <a:rPr lang="pl-PL" altLang="pl-PL" sz="1000" b="1" dirty="0">
                  <a:solidFill>
                    <a:srgbClr val="FFFFFF"/>
                  </a:solidFill>
                  <a:latin typeface="Tahoma" panose="020B0604030504040204" pitchFamily="34" charset="0"/>
                </a:rPr>
                <a:t> z Modelowym Centrum Aktywności przez Pracę </a:t>
              </a:r>
              <a:r>
                <a:rPr lang="pl-PL" altLang="pl-PL" sz="1000" b="1" dirty="0">
                  <a:solidFill>
                    <a:schemeClr val="accent1"/>
                  </a:solidFill>
                  <a:latin typeface="Tahoma" panose="020B0604030504040204" pitchFamily="34" charset="0"/>
                </a:rPr>
                <a:t>(warsztat)</a:t>
              </a:r>
            </a:p>
          </p:txBody>
        </p:sp>
        <p:sp>
          <p:nvSpPr>
            <p:cNvPr id="20504" name="Text Box 24"/>
            <p:cNvSpPr txBox="1">
              <a:spLocks noChangeArrowheads="1"/>
            </p:cNvSpPr>
            <p:nvPr/>
          </p:nvSpPr>
          <p:spPr bwMode="auto">
            <a:xfrm>
              <a:off x="12218" y="5738"/>
              <a:ext cx="4140" cy="720"/>
            </a:xfrm>
            <a:prstGeom prst="rect">
              <a:avLst/>
            </a:prstGeom>
            <a:solidFill>
              <a:srgbClr val="99CCFF">
                <a:alpha val="52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r>
                <a:rPr lang="pl-PL" altLang="pl-PL" sz="1100" b="1">
                  <a:latin typeface="Tahoma" panose="020B0604030504040204" pitchFamily="34" charset="0"/>
                </a:rPr>
                <a:t>Szkolny Zespół </a:t>
              </a:r>
            </a:p>
            <a:p>
              <a:pPr algn="ctr" eaLnBrk="0" hangingPunct="0"/>
              <a:r>
                <a:rPr lang="pl-PL" altLang="pl-PL" sz="1100" b="1">
                  <a:latin typeface="Tahoma" panose="020B0604030504040204" pitchFamily="34" charset="0"/>
                </a:rPr>
                <a:t>ds. Specjalnych Potrzeb Edukacyjnych</a:t>
              </a:r>
            </a:p>
          </p:txBody>
        </p:sp>
      </p:grpSp>
      <p:sp>
        <p:nvSpPr>
          <p:cNvPr id="20505" name="AutoShape 25"/>
          <p:cNvSpPr>
            <a:spLocks noChangeArrowheads="1"/>
          </p:cNvSpPr>
          <p:nvPr/>
        </p:nvSpPr>
        <p:spPr bwMode="auto">
          <a:xfrm>
            <a:off x="3650457" y="1219200"/>
            <a:ext cx="1493044" cy="1398588"/>
          </a:xfrm>
          <a:prstGeom prst="upArrowCallout">
            <a:avLst>
              <a:gd name="adj1" fmla="val 38220"/>
              <a:gd name="adj2" fmla="val 35585"/>
              <a:gd name="adj3" fmla="val 40171"/>
              <a:gd name="adj4" fmla="val 37694"/>
            </a:avLst>
          </a:prstGeom>
          <a:solidFill>
            <a:srgbClr val="FFFFFF"/>
          </a:solidFill>
          <a:ln w="9525" algn="ctr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pl-PL" altLang="pl-PL" sz="1200" b="1" dirty="0">
                <a:solidFill>
                  <a:srgbClr val="993300"/>
                </a:solidFill>
                <a:latin typeface="Tahoma" panose="020B0604030504040204" pitchFamily="34" charset="0"/>
              </a:rPr>
              <a:t>status pracownika</a:t>
            </a:r>
          </a:p>
        </p:txBody>
      </p:sp>
      <p:sp>
        <p:nvSpPr>
          <p:cNvPr id="20506" name="AutoShape 26"/>
          <p:cNvSpPr>
            <a:spLocks noChangeArrowheads="1"/>
          </p:cNvSpPr>
          <p:nvPr/>
        </p:nvSpPr>
        <p:spPr bwMode="auto">
          <a:xfrm>
            <a:off x="6279357" y="1219200"/>
            <a:ext cx="1493044" cy="1398588"/>
          </a:xfrm>
          <a:prstGeom prst="upArrowCallout">
            <a:avLst>
              <a:gd name="adj1" fmla="val 34267"/>
              <a:gd name="adj2" fmla="val 35585"/>
              <a:gd name="adj3" fmla="val 38889"/>
              <a:gd name="adj4" fmla="val 37694"/>
            </a:avLst>
          </a:prstGeom>
          <a:solidFill>
            <a:srgbClr val="FFFFFF"/>
          </a:solidFill>
          <a:ln w="9525" algn="ctr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pl-PL" altLang="pl-PL" sz="1100" b="1" dirty="0">
                <a:solidFill>
                  <a:srgbClr val="993300"/>
                </a:solidFill>
                <a:latin typeface="Tahoma" panose="020B0604030504040204" pitchFamily="34" charset="0"/>
              </a:rPr>
              <a:t>status</a:t>
            </a:r>
          </a:p>
          <a:p>
            <a:pPr algn="ctr" eaLnBrk="0" hangingPunct="0"/>
            <a:r>
              <a:rPr lang="pl-PL" altLang="pl-PL" sz="1100" b="1" dirty="0">
                <a:solidFill>
                  <a:srgbClr val="993300"/>
                </a:solidFill>
                <a:latin typeface="Tahoma" panose="020B0604030504040204" pitchFamily="34" charset="0"/>
              </a:rPr>
              <a:t>Quasi pracownik</a:t>
            </a:r>
            <a:r>
              <a:rPr lang="pl-PL" altLang="pl-PL" sz="1200" b="1" dirty="0">
                <a:solidFill>
                  <a:srgbClr val="993300"/>
                </a:solidFill>
                <a:latin typeface="Tahoma" panose="020B0604030504040204" pitchFamily="34" charset="0"/>
              </a:rPr>
              <a:t>a</a:t>
            </a:r>
          </a:p>
        </p:txBody>
      </p:sp>
      <p:sp>
        <p:nvSpPr>
          <p:cNvPr id="20507" name="AutoShape 27"/>
          <p:cNvSpPr>
            <a:spLocks noChangeArrowheads="1"/>
          </p:cNvSpPr>
          <p:nvPr/>
        </p:nvSpPr>
        <p:spPr bwMode="auto">
          <a:xfrm>
            <a:off x="2682478" y="3070225"/>
            <a:ext cx="746522" cy="700088"/>
          </a:xfrm>
          <a:prstGeom prst="leftRightArrow">
            <a:avLst>
              <a:gd name="adj1" fmla="val 50000"/>
              <a:gd name="adj2" fmla="val 28435"/>
            </a:avLst>
          </a:prstGeom>
          <a:solidFill>
            <a:srgbClr val="FFFF00">
              <a:alpha val="45000"/>
            </a:srgbClr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pl-PL" altLang="pl-PL" sz="400" b="1">
              <a:latin typeface="Tahoma" panose="020B0604030504040204" pitchFamily="34" charset="0"/>
            </a:endParaRPr>
          </a:p>
          <a:p>
            <a:pPr algn="ctr" eaLnBrk="0" hangingPunct="0"/>
            <a:r>
              <a:rPr lang="pl-PL" altLang="pl-PL" sz="1200" b="1">
                <a:latin typeface="Tahoma" panose="020B0604030504040204" pitchFamily="34" charset="0"/>
              </a:rPr>
              <a:t>ZDM</a:t>
            </a:r>
          </a:p>
        </p:txBody>
      </p:sp>
    </p:spTree>
    <p:extLst>
      <p:ext uri="{BB962C8B-B14F-4D97-AF65-F5344CB8AC3E}">
        <p14:creationId xmlns:p14="http://schemas.microsoft.com/office/powerpoint/2010/main" val="25537879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87039" y="128589"/>
            <a:ext cx="5871211" cy="887412"/>
          </a:xfrm>
        </p:spPr>
        <p:txBody>
          <a:bodyPr>
            <a:normAutofit/>
          </a:bodyPr>
          <a:lstStyle/>
          <a:p>
            <a:r>
              <a:rPr lang="pl-PL" dirty="0"/>
              <a:t>Uzyskane efekty eksperymentu „Edukacja z Widokiem na Przyszłość”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>
                <a:solidFill>
                  <a:schemeClr val="tx1"/>
                </a:solidFill>
              </a:rPr>
              <a:t>Eksperyment wyprzedził zmiany wprowadzone przez MEN : na poziomie szkół ponadgimnazjalnych od 1 września 2012 roku wprowadzono obligatoryjne funkcjonowanie Zespołów ds. uczniów o specjalnych potrzebach edukacyjnych, ze stojącym na czele koordynatorem, które mają czuwać nad edukacja i integracją tych uczniów (monitorować ich pracę) . rolę tą w eksperymencie pełniły </a:t>
            </a:r>
            <a:r>
              <a:rPr lang="pl-PL" b="1" dirty="0">
                <a:solidFill>
                  <a:schemeClr val="tx1"/>
                </a:solidFill>
              </a:rPr>
              <a:t>Szkolne Zespoły Diagnostyczno- Monitorujące</a:t>
            </a:r>
            <a:endParaRPr lang="pl-PL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 </a:t>
            </a:r>
          </a:p>
          <a:p>
            <a:r>
              <a:rPr lang="pl-PL" dirty="0">
                <a:solidFill>
                  <a:schemeClr val="tx1"/>
                </a:solidFill>
              </a:rPr>
              <a:t>Zaproponowaliśmy w eksperymencie odejście od organizacji systemu kształcenia ponadgimnazjalnego z podziałem na masowe , specjalne i przysposobienie do pracy z traktowaniem poziomu rozwoju intelektualnego jako zasadnicze kryterium.</a:t>
            </a:r>
          </a:p>
          <a:p>
            <a:pPr marL="0" indent="0">
              <a:buNone/>
            </a:pPr>
            <a:endParaRPr lang="pl-PL" dirty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chemeClr val="tx1"/>
                </a:solidFill>
              </a:rPr>
              <a:t>Korzystniejsze dla osób niepełnosprawnych jest kwalifikowanie na podstawie diagnozy funkcjonalnej, czyli określenia rzeczywistego poziomu funkcjonowania osoby w różnych sferach. Po zakończeniu eksperymentu podjęliśmy działania prowadzące do stworzenia wystandaryzowanego narzędzia </a:t>
            </a:r>
            <a:r>
              <a:rPr lang="pl-PL" b="1" dirty="0">
                <a:solidFill>
                  <a:schemeClr val="tx1"/>
                </a:solidFill>
              </a:rPr>
              <a:t>Kwestionariusz Diagnozy Funkcjonalnej KDF</a:t>
            </a:r>
            <a:r>
              <a:rPr lang="pl-PL" dirty="0">
                <a:solidFill>
                  <a:schemeClr val="tx1"/>
                </a:solidFill>
              </a:rPr>
              <a:t> do oceny poziomu funkcjonowania osobistego, społecznego i zawodowego uczniów Taka diagnoza pozwala z większą trafnością określić, z jakiego rodzaju kształcenia dana osoba najbardziej skorzysta, z czym będzie w stanie sobie poradzić.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594067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Efekty eksperymentu – ścieżka 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Uczniowie z niepełnosprawnościami uczący się w integracji powinni przejść proces diagnozy funkcjonalnej w gimnazjum / dziś w klasach VII-VIII/ i pogłębionego doradztwa zawodowego, aby dobrze sprofilować kontynuację nauki .</a:t>
            </a:r>
          </a:p>
          <a:p>
            <a:r>
              <a:rPr lang="pl-PL" dirty="0">
                <a:solidFill>
                  <a:schemeClr val="tx1"/>
                </a:solidFill>
              </a:rPr>
              <a:t>Powinni kontynuować edukację zarówno w integracji w różnych typach szkół, jak i - jeśli taka potrzeba - w placówkach specjalnych w oparciu o diagnozę funkcjonalną i z monitorowaniem indywidualnej ścieżki pozwalającym na zmianę typu szkoły.</a:t>
            </a:r>
          </a:p>
          <a:p>
            <a:r>
              <a:rPr lang="pl-PL" dirty="0">
                <a:solidFill>
                  <a:schemeClr val="tx1"/>
                </a:solidFill>
              </a:rPr>
              <a:t>Realizacja eksperymentu pokazała, że w tej grupie uczniów nauczyciele, rodzice i sami uczniowie </a:t>
            </a:r>
            <a:r>
              <a:rPr lang="pl-PL" dirty="0" err="1">
                <a:solidFill>
                  <a:schemeClr val="tx1"/>
                </a:solidFill>
              </a:rPr>
              <a:t>dośwoadczaja</a:t>
            </a:r>
            <a:r>
              <a:rPr lang="pl-PL" dirty="0">
                <a:solidFill>
                  <a:schemeClr val="tx1"/>
                </a:solidFill>
              </a:rPr>
              <a:t> najwięcej trudności.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154686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Efekty eksperymentu – ścieżka B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Dla uczniów ze specjalnymi potrzebami edukacyjnymi, którzy ukończyli gimnazjum wskazane jest rozpoczęcie kształcenia w klasie z orientacją zawodową . W pierwszym roku nauki (klasa zerowa- klasa z orientacja zawodową) uczniowie powinni poznać specyfikę kilku zawodów i stanowisk pracy, na podstawie czego, wybierają zawód na kolejne 3 lata nauki  /specjalne czy integracyjne szkoły zawodowe/</a:t>
            </a:r>
          </a:p>
          <a:p>
            <a:r>
              <a:rPr lang="pl-PL" b="1" dirty="0">
                <a:solidFill>
                  <a:schemeClr val="tx1"/>
                </a:solidFill>
              </a:rPr>
              <a:t>Zawodowe Studium Uzupełniające</a:t>
            </a:r>
            <a:r>
              <a:rPr lang="pl-PL" dirty="0">
                <a:solidFill>
                  <a:schemeClr val="tx1"/>
                </a:solidFill>
              </a:rPr>
              <a:t> - dodatkowa forma kształcenia, dzięki której młodzież niepełnosprawna mogłaby utrwalić zdobyte umiejętności zawodowe, nabyć niezbędną dojrzałość społeczną.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65427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D5B7E94-7098-4970-9DF8-A088B8F4F161}" type="slidenum">
              <a:rPr lang="pl-PL" altLang="pl-PL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pl-PL" altLang="pl-PL" sz="1000"/>
          </a:p>
        </p:txBody>
      </p:sp>
      <p:sp>
        <p:nvSpPr>
          <p:cNvPr id="8195" name="AutoShape 4"/>
          <p:cNvSpPr>
            <a:spLocks noChangeArrowheads="1"/>
          </p:cNvSpPr>
          <p:nvPr/>
        </p:nvSpPr>
        <p:spPr bwMode="auto">
          <a:xfrm>
            <a:off x="2087166" y="3495953"/>
            <a:ext cx="5724525" cy="369332"/>
          </a:xfrm>
          <a:prstGeom prst="leftArrowCallout">
            <a:avLst>
              <a:gd name="adj1" fmla="val 24991"/>
              <a:gd name="adj2" fmla="val 25000"/>
              <a:gd name="adj3" fmla="val 10145"/>
              <a:gd name="adj4" fmla="val 90639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2567836" y="175364"/>
            <a:ext cx="5827948" cy="589811"/>
          </a:xfrm>
        </p:spPr>
        <p:txBody>
          <a:bodyPr>
            <a:noAutofit/>
          </a:bodyPr>
          <a:lstStyle/>
          <a:p>
            <a:pPr eaLnBrk="1" hangingPunct="1"/>
            <a:r>
              <a:rPr lang="pl-PL" altLang="pl-PL" dirty="0">
                <a:solidFill>
                  <a:srgbClr val="C00000"/>
                </a:solidFill>
              </a:rPr>
              <a:t>Model wsparcia dzieci i młodzieży o specjalnych potrzebach edukacyjnych w Gdańsku</a:t>
            </a:r>
            <a:br>
              <a:rPr lang="pl-PL" altLang="pl-PL" dirty="0">
                <a:solidFill>
                  <a:srgbClr val="C00000"/>
                </a:solidFill>
              </a:rPr>
            </a:br>
            <a:endParaRPr lang="pl-PL" altLang="pl-PL" dirty="0">
              <a:solidFill>
                <a:srgbClr val="C00000"/>
              </a:solidFill>
            </a:endParaRPr>
          </a:p>
        </p:txBody>
      </p:sp>
      <p:cxnSp>
        <p:nvCxnSpPr>
          <p:cNvPr id="8197" name="AutoShape 14"/>
          <p:cNvCxnSpPr>
            <a:cxnSpLocks noChangeShapeType="1"/>
            <a:stCxn id="8195" idx="1"/>
            <a:endCxn id="8195" idx="1"/>
          </p:cNvCxnSpPr>
          <p:nvPr/>
        </p:nvCxnSpPr>
        <p:spPr bwMode="auto">
          <a:xfrm rot="10800000">
            <a:off x="2087166" y="3680619"/>
            <a:ext cx="9525" cy="12700"/>
          </a:xfrm>
          <a:prstGeom prst="curvedConnector3">
            <a:avLst>
              <a:gd name="adj1" fmla="val 180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98" name="AutoShape 36"/>
          <p:cNvSpPr>
            <a:spLocks noChangeArrowheads="1"/>
          </p:cNvSpPr>
          <p:nvPr/>
        </p:nvSpPr>
        <p:spPr bwMode="auto">
          <a:xfrm rot="10800000">
            <a:off x="3057526" y="3649982"/>
            <a:ext cx="4651772" cy="2934653"/>
          </a:xfrm>
          <a:prstGeom prst="flowChartMagneticDisk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/>
          </a:p>
        </p:txBody>
      </p:sp>
      <p:sp>
        <p:nvSpPr>
          <p:cNvPr id="8199" name="AutoShape 35"/>
          <p:cNvSpPr>
            <a:spLocks noChangeArrowheads="1"/>
          </p:cNvSpPr>
          <p:nvPr/>
        </p:nvSpPr>
        <p:spPr bwMode="auto">
          <a:xfrm>
            <a:off x="3059906" y="1468152"/>
            <a:ext cx="4644629" cy="4218563"/>
          </a:xfrm>
          <a:prstGeom prst="flowChartMagneticDisk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000" b="1">
                <a:latin typeface="Arial Black" panose="020B0A04020102020204" pitchFamily="34" charset="0"/>
              </a:rPr>
              <a:t>                                          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2000" b="1"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000" b="1">
                <a:latin typeface="Arial Black" panose="020B0A04020102020204" pitchFamily="34" charset="0"/>
              </a:rPr>
              <a:t>                    Zaspokajanie</a:t>
            </a:r>
            <a:r>
              <a:rPr lang="pl-PL" altLang="pl-PL" sz="1800"/>
              <a:t> </a:t>
            </a:r>
          </a:p>
        </p:txBody>
      </p:sp>
      <p:sp>
        <p:nvSpPr>
          <p:cNvPr id="8200" name="Oval 38"/>
          <p:cNvSpPr>
            <a:spLocks noChangeArrowheads="1"/>
          </p:cNvSpPr>
          <p:nvPr/>
        </p:nvSpPr>
        <p:spPr bwMode="auto">
          <a:xfrm>
            <a:off x="3059906" y="1320275"/>
            <a:ext cx="4644629" cy="1428214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2000" b="1"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000" b="1">
                <a:latin typeface="Arial Black" panose="020B0A04020102020204" pitchFamily="34" charset="0"/>
              </a:rPr>
              <a:t>Diagnoza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2000" b="1">
              <a:latin typeface="Arial Black" panose="020B0A04020102020204" pitchFamily="34" charset="0"/>
            </a:endParaRPr>
          </a:p>
        </p:txBody>
      </p:sp>
      <p:sp>
        <p:nvSpPr>
          <p:cNvPr id="8201" name="AutoShape 39"/>
          <p:cNvSpPr>
            <a:spLocks noChangeArrowheads="1"/>
          </p:cNvSpPr>
          <p:nvPr/>
        </p:nvSpPr>
        <p:spPr bwMode="auto">
          <a:xfrm>
            <a:off x="3059908" y="2324577"/>
            <a:ext cx="1403747" cy="551498"/>
          </a:xfrm>
          <a:prstGeom prst="downArrowCallout">
            <a:avLst>
              <a:gd name="adj1" fmla="val 38279"/>
              <a:gd name="adj2" fmla="val 38279"/>
              <a:gd name="adj3" fmla="val 16667"/>
              <a:gd name="adj4" fmla="val 6666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/>
          </a:p>
        </p:txBody>
      </p:sp>
      <p:sp>
        <p:nvSpPr>
          <p:cNvPr id="8202" name="AutoShape 31"/>
          <p:cNvSpPr>
            <a:spLocks noChangeArrowheads="1"/>
          </p:cNvSpPr>
          <p:nvPr/>
        </p:nvSpPr>
        <p:spPr bwMode="auto">
          <a:xfrm>
            <a:off x="4139803" y="1819990"/>
            <a:ext cx="2699147" cy="3284696"/>
          </a:xfrm>
          <a:prstGeom prst="irregularSeal1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400" b="1" dirty="0"/>
              <a:t>Dziecko ze szaczególnymi potrzebami edukacyjnymi i jego rodzina</a:t>
            </a:r>
          </a:p>
        </p:txBody>
      </p:sp>
      <p:sp>
        <p:nvSpPr>
          <p:cNvPr id="8203" name="AutoShape 40"/>
          <p:cNvSpPr>
            <a:spLocks noChangeArrowheads="1"/>
          </p:cNvSpPr>
          <p:nvPr/>
        </p:nvSpPr>
        <p:spPr bwMode="auto">
          <a:xfrm>
            <a:off x="6407944" y="1844675"/>
            <a:ext cx="919163" cy="914400"/>
          </a:xfrm>
          <a:prstGeom prst="upArrowCallout">
            <a:avLst>
              <a:gd name="adj1" fmla="val 68404"/>
              <a:gd name="adj2" fmla="val 67014"/>
              <a:gd name="adj3" fmla="val 32468"/>
              <a:gd name="adj4" fmla="val 7986"/>
            </a:avLst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 dirty="0"/>
          </a:p>
        </p:txBody>
      </p:sp>
      <p:sp>
        <p:nvSpPr>
          <p:cNvPr id="8204" name="AutoShape 41"/>
          <p:cNvSpPr>
            <a:spLocks noChangeArrowheads="1"/>
          </p:cNvSpPr>
          <p:nvPr/>
        </p:nvSpPr>
        <p:spPr bwMode="auto">
          <a:xfrm rot="10270147">
            <a:off x="6137672" y="5296377"/>
            <a:ext cx="1403747" cy="551498"/>
          </a:xfrm>
          <a:prstGeom prst="downArrowCallout">
            <a:avLst>
              <a:gd name="adj1" fmla="val 33267"/>
              <a:gd name="adj2" fmla="val 39859"/>
              <a:gd name="adj3" fmla="val 16667"/>
              <a:gd name="adj4" fmla="val 66667"/>
            </a:avLst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 dirty="0"/>
          </a:p>
        </p:txBody>
      </p:sp>
      <p:sp>
        <p:nvSpPr>
          <p:cNvPr id="8205" name="AutoShape 45"/>
          <p:cNvSpPr>
            <a:spLocks noChangeArrowheads="1"/>
          </p:cNvSpPr>
          <p:nvPr/>
        </p:nvSpPr>
        <p:spPr bwMode="auto">
          <a:xfrm>
            <a:off x="3275411" y="4882039"/>
            <a:ext cx="1350169" cy="551498"/>
          </a:xfrm>
          <a:prstGeom prst="downArrowCallout">
            <a:avLst>
              <a:gd name="adj1" fmla="val 28407"/>
              <a:gd name="adj2" fmla="val 28407"/>
              <a:gd name="adj3" fmla="val 16667"/>
              <a:gd name="adj4" fmla="val 66667"/>
            </a:avLst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 dirty="0"/>
          </a:p>
        </p:txBody>
      </p:sp>
      <p:sp>
        <p:nvSpPr>
          <p:cNvPr id="8206" name="AutoShape 46"/>
          <p:cNvSpPr>
            <a:spLocks noChangeArrowheads="1"/>
          </p:cNvSpPr>
          <p:nvPr/>
        </p:nvSpPr>
        <p:spPr bwMode="auto">
          <a:xfrm rot="579485">
            <a:off x="4463655" y="4394877"/>
            <a:ext cx="607219" cy="733663"/>
          </a:xfrm>
          <a:prstGeom prst="flowChartMerg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 dirty="0"/>
          </a:p>
        </p:txBody>
      </p:sp>
      <p:sp>
        <p:nvSpPr>
          <p:cNvPr id="8207" name="Rectangle 47"/>
          <p:cNvSpPr>
            <a:spLocks noChangeArrowheads="1"/>
          </p:cNvSpPr>
          <p:nvPr/>
        </p:nvSpPr>
        <p:spPr bwMode="auto">
          <a:xfrm>
            <a:off x="4572001" y="5609938"/>
            <a:ext cx="3078956" cy="584775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600" b="1" dirty="0">
                <a:latin typeface="Arial Black" panose="020B0A04020102020204" pitchFamily="34" charset="0"/>
              </a:rPr>
              <a:t>Dodatkowe działania wspierające</a:t>
            </a:r>
          </a:p>
        </p:txBody>
      </p:sp>
      <p:sp>
        <p:nvSpPr>
          <p:cNvPr id="8208" name="Line 50"/>
          <p:cNvSpPr>
            <a:spLocks noChangeShapeType="1"/>
          </p:cNvSpPr>
          <p:nvPr/>
        </p:nvSpPr>
        <p:spPr bwMode="auto">
          <a:xfrm>
            <a:off x="4625579" y="3789365"/>
            <a:ext cx="0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 dirty="0"/>
          </a:p>
        </p:txBody>
      </p:sp>
      <p:sp>
        <p:nvSpPr>
          <p:cNvPr id="8209" name="Line 52"/>
          <p:cNvSpPr>
            <a:spLocks noChangeShapeType="1"/>
          </p:cNvSpPr>
          <p:nvPr/>
        </p:nvSpPr>
        <p:spPr bwMode="auto">
          <a:xfrm flipH="1">
            <a:off x="4625580" y="4005265"/>
            <a:ext cx="486965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 dirty="0"/>
          </a:p>
        </p:txBody>
      </p:sp>
      <p:sp>
        <p:nvSpPr>
          <p:cNvPr id="8210" name="AutoShape 58"/>
          <p:cNvSpPr>
            <a:spLocks noChangeArrowheads="1"/>
          </p:cNvSpPr>
          <p:nvPr/>
        </p:nvSpPr>
        <p:spPr bwMode="auto">
          <a:xfrm rot="-2589651">
            <a:off x="2357439" y="2133600"/>
            <a:ext cx="1459706" cy="1239838"/>
          </a:xfrm>
          <a:prstGeom prst="leftArrowCallout">
            <a:avLst>
              <a:gd name="adj1" fmla="val 25000"/>
              <a:gd name="adj2" fmla="val 25000"/>
              <a:gd name="adj3" fmla="val 26163"/>
              <a:gd name="adj4" fmla="val 0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 dirty="0"/>
          </a:p>
        </p:txBody>
      </p:sp>
      <p:sp>
        <p:nvSpPr>
          <p:cNvPr id="8211" name="AutoShape 60"/>
          <p:cNvSpPr>
            <a:spLocks noChangeArrowheads="1"/>
          </p:cNvSpPr>
          <p:nvPr/>
        </p:nvSpPr>
        <p:spPr bwMode="auto">
          <a:xfrm rot="-7214756">
            <a:off x="2159795" y="4798618"/>
            <a:ext cx="1624013" cy="364331"/>
          </a:xfrm>
          <a:prstGeom prst="notchedRightArrow">
            <a:avLst>
              <a:gd name="adj1" fmla="val 50000"/>
              <a:gd name="adj2" fmla="val 83578"/>
            </a:avLst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 dirty="0"/>
          </a:p>
        </p:txBody>
      </p:sp>
      <p:sp>
        <p:nvSpPr>
          <p:cNvPr id="8212" name="Rectangle 61"/>
          <p:cNvSpPr>
            <a:spLocks noChangeArrowheads="1"/>
          </p:cNvSpPr>
          <p:nvPr/>
        </p:nvSpPr>
        <p:spPr bwMode="auto">
          <a:xfrm>
            <a:off x="3059908" y="885825"/>
            <a:ext cx="4536281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 b="1" dirty="0">
                <a:solidFill>
                  <a:schemeClr val="bg1"/>
                </a:solidFill>
                <a:latin typeface="Algerian" panose="04020705040A02060702" pitchFamily="82" charset="0"/>
              </a:rPr>
              <a:t>KOORDYNACJA</a:t>
            </a:r>
          </a:p>
        </p:txBody>
      </p:sp>
      <p:sp>
        <p:nvSpPr>
          <p:cNvPr id="8213" name="Freeform 62"/>
          <p:cNvSpPr>
            <a:spLocks/>
          </p:cNvSpPr>
          <p:nvPr/>
        </p:nvSpPr>
        <p:spPr bwMode="auto">
          <a:xfrm>
            <a:off x="2777730" y="1016000"/>
            <a:ext cx="1672828" cy="369332"/>
          </a:xfrm>
          <a:custGeom>
            <a:avLst/>
            <a:gdLst>
              <a:gd name="T0" fmla="*/ 2147483647 w 1405"/>
              <a:gd name="T1" fmla="*/ 138609431 h 995"/>
              <a:gd name="T2" fmla="*/ 1386085627 w 1405"/>
              <a:gd name="T3" fmla="*/ 221773820 h 995"/>
              <a:gd name="T4" fmla="*/ 745966083 w 1405"/>
              <a:gd name="T5" fmla="*/ 372983243 h 995"/>
              <a:gd name="T6" fmla="*/ 468748957 w 1405"/>
              <a:gd name="T7" fmla="*/ 650200518 h 995"/>
              <a:gd name="T8" fmla="*/ 383063664 w 1405"/>
              <a:gd name="T9" fmla="*/ 841732454 h 995"/>
              <a:gd name="T10" fmla="*/ 274696176 w 1405"/>
              <a:gd name="T11" fmla="*/ 970261257 h 995"/>
              <a:gd name="T12" fmla="*/ 148688392 w 1405"/>
              <a:gd name="T13" fmla="*/ 1824593703 h 995"/>
              <a:gd name="T14" fmla="*/ 63003098 w 1405"/>
              <a:gd name="T15" fmla="*/ 2147483647 h 99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05" h="995">
                <a:moveTo>
                  <a:pt x="1405" y="55"/>
                </a:moveTo>
                <a:cubicBezTo>
                  <a:pt x="1108" y="58"/>
                  <a:pt x="825" y="0"/>
                  <a:pt x="550" y="88"/>
                </a:cubicBezTo>
                <a:cubicBezTo>
                  <a:pt x="475" y="137"/>
                  <a:pt x="380" y="126"/>
                  <a:pt x="296" y="148"/>
                </a:cubicBezTo>
                <a:cubicBezTo>
                  <a:pt x="251" y="177"/>
                  <a:pt x="230" y="228"/>
                  <a:pt x="186" y="258"/>
                </a:cubicBezTo>
                <a:cubicBezTo>
                  <a:pt x="179" y="278"/>
                  <a:pt x="163" y="317"/>
                  <a:pt x="152" y="334"/>
                </a:cubicBezTo>
                <a:cubicBezTo>
                  <a:pt x="140" y="353"/>
                  <a:pt x="122" y="367"/>
                  <a:pt x="109" y="385"/>
                </a:cubicBezTo>
                <a:cubicBezTo>
                  <a:pt x="108" y="422"/>
                  <a:pt x="148" y="664"/>
                  <a:pt x="59" y="724"/>
                </a:cubicBezTo>
                <a:cubicBezTo>
                  <a:pt x="0" y="811"/>
                  <a:pt x="25" y="883"/>
                  <a:pt x="25" y="995"/>
                </a:cubicBezTo>
              </a:path>
            </a:pathLst>
          </a:custGeom>
          <a:noFill/>
          <a:ln w="9525" cap="flat" cmpd="sng">
            <a:solidFill>
              <a:schemeClr val="bg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 dirty="0"/>
          </a:p>
        </p:txBody>
      </p:sp>
      <p:sp>
        <p:nvSpPr>
          <p:cNvPr id="8214" name="AutoShape 67"/>
          <p:cNvSpPr>
            <a:spLocks noChangeArrowheads="1"/>
          </p:cNvSpPr>
          <p:nvPr/>
        </p:nvSpPr>
        <p:spPr bwMode="auto">
          <a:xfrm rot="5400000">
            <a:off x="2505670" y="3639820"/>
            <a:ext cx="1404938" cy="551498"/>
          </a:xfrm>
          <a:prstGeom prst="downArrowCallout">
            <a:avLst>
              <a:gd name="adj1" fmla="val 31472"/>
              <a:gd name="adj2" fmla="val 31472"/>
              <a:gd name="adj3" fmla="val 16667"/>
              <a:gd name="adj4" fmla="val 66667"/>
            </a:avLst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 dirty="0"/>
          </a:p>
        </p:txBody>
      </p:sp>
      <p:sp>
        <p:nvSpPr>
          <p:cNvPr id="8215" name="Rectangle 66"/>
          <p:cNvSpPr>
            <a:spLocks noGrp="1" noChangeArrowheads="1"/>
          </p:cNvSpPr>
          <p:nvPr>
            <p:ph type="body" idx="1"/>
          </p:nvPr>
        </p:nvSpPr>
        <p:spPr>
          <a:xfrm>
            <a:off x="1331120" y="1008064"/>
            <a:ext cx="1727597" cy="6021387"/>
          </a:xfrm>
          <a:noFill/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l-PL" altLang="pl-PL" sz="2000" b="1" u="sng" dirty="0">
                <a:solidFill>
                  <a:schemeClr val="tx1"/>
                </a:solidFill>
              </a:rPr>
              <a:t>Realizatorzy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pl-PL" altLang="pl-PL" sz="1000" b="1" u="sng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pl-PL" altLang="pl-PL" sz="1600" b="1" dirty="0">
                <a:solidFill>
                  <a:schemeClr val="tx1"/>
                </a:solidFill>
              </a:rPr>
              <a:t>Ośrodki Wczesnego Wspomagania Rozwoju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pl-PL" altLang="pl-PL" sz="800" b="1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pl-PL" altLang="pl-PL" sz="1600" b="1" dirty="0">
                <a:solidFill>
                  <a:schemeClr val="tx1"/>
                </a:solidFill>
              </a:rPr>
              <a:t>Poradnie Psychologiczno Pedagogiczne</a:t>
            </a:r>
            <a:endParaRPr lang="pl-PL" altLang="pl-PL" sz="800" b="1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pl-PL" altLang="pl-PL" sz="800" b="1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pl-PL" altLang="pl-PL" sz="1600" b="1" dirty="0">
                <a:solidFill>
                  <a:schemeClr val="tx1"/>
                </a:solidFill>
              </a:rPr>
              <a:t>Przedszkola </a:t>
            </a:r>
            <a:br>
              <a:rPr lang="pl-PL" altLang="pl-PL" sz="1600" b="1" dirty="0">
                <a:solidFill>
                  <a:schemeClr val="tx1"/>
                </a:solidFill>
              </a:rPr>
            </a:br>
            <a:r>
              <a:rPr lang="pl-PL" altLang="pl-PL" sz="1600" b="1" dirty="0">
                <a:solidFill>
                  <a:schemeClr val="tx1"/>
                </a:solidFill>
              </a:rPr>
              <a:t>i szkoły rejonowe</a:t>
            </a:r>
            <a:endParaRPr lang="pl-PL" altLang="pl-PL" sz="800" b="1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pl-PL" altLang="pl-PL" sz="800" b="1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pl-PL" altLang="pl-PL" sz="1600" b="1" dirty="0">
                <a:solidFill>
                  <a:schemeClr val="tx1"/>
                </a:solidFill>
              </a:rPr>
              <a:t>Przedszkola </a:t>
            </a:r>
            <a:br>
              <a:rPr lang="pl-PL" altLang="pl-PL" sz="1600" b="1" dirty="0">
                <a:solidFill>
                  <a:schemeClr val="tx1"/>
                </a:solidFill>
              </a:rPr>
            </a:br>
            <a:r>
              <a:rPr lang="pl-PL" altLang="pl-PL" sz="1600" b="1" dirty="0">
                <a:solidFill>
                  <a:schemeClr val="tx1"/>
                </a:solidFill>
              </a:rPr>
              <a:t>i szkoły rejonowe wyspecjalizowane w zaspokajaniu określonej specjalnej potrzeby edukacyjnej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pl-PL" altLang="pl-PL" sz="900" b="1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pl-PL" altLang="pl-PL" sz="1600" b="1" dirty="0">
                <a:solidFill>
                  <a:schemeClr val="tx1"/>
                </a:solidFill>
              </a:rPr>
              <a:t>Placówki specjalne / specjalistyczne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pl-PL" altLang="pl-PL" sz="900" b="1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pl-PL" altLang="pl-PL" sz="1600" b="1" dirty="0">
                <a:solidFill>
                  <a:schemeClr val="tx1"/>
                </a:solidFill>
              </a:rPr>
              <a:t>Podmioty wspierające</a:t>
            </a:r>
          </a:p>
        </p:txBody>
      </p:sp>
      <p:sp>
        <p:nvSpPr>
          <p:cNvPr id="8216" name="Freeform 63"/>
          <p:cNvSpPr>
            <a:spLocks/>
          </p:cNvSpPr>
          <p:nvPr/>
        </p:nvSpPr>
        <p:spPr bwMode="auto">
          <a:xfrm>
            <a:off x="2951559" y="765175"/>
            <a:ext cx="4861322" cy="369332"/>
          </a:xfrm>
          <a:custGeom>
            <a:avLst/>
            <a:gdLst>
              <a:gd name="T0" fmla="*/ 2147483647 w 4412"/>
              <a:gd name="T1" fmla="*/ 963879753 h 3568"/>
              <a:gd name="T2" fmla="*/ 2147483647 w 4412"/>
              <a:gd name="T3" fmla="*/ 940622127 h 3568"/>
              <a:gd name="T4" fmla="*/ 2147483647 w 4412"/>
              <a:gd name="T5" fmla="*/ 1139599575 h 3568"/>
              <a:gd name="T6" fmla="*/ 2147483647 w 4412"/>
              <a:gd name="T7" fmla="*/ 2147483647 h 3568"/>
              <a:gd name="T8" fmla="*/ 2147483647 w 4412"/>
              <a:gd name="T9" fmla="*/ 2147483647 h 3568"/>
              <a:gd name="T10" fmla="*/ 2147483647 w 4412"/>
              <a:gd name="T11" fmla="*/ 2147483647 h 3568"/>
              <a:gd name="T12" fmla="*/ 2147483647 w 4412"/>
              <a:gd name="T13" fmla="*/ 2147483647 h 3568"/>
              <a:gd name="T14" fmla="*/ 2147483647 w 4412"/>
              <a:gd name="T15" fmla="*/ 2147483647 h 3568"/>
              <a:gd name="T16" fmla="*/ 2147483647 w 4412"/>
              <a:gd name="T17" fmla="*/ 2147483647 h 3568"/>
              <a:gd name="T18" fmla="*/ 2147483647 w 4412"/>
              <a:gd name="T19" fmla="*/ 2147483647 h 3568"/>
              <a:gd name="T20" fmla="*/ 2147483647 w 4412"/>
              <a:gd name="T21" fmla="*/ 2147483647 h 3568"/>
              <a:gd name="T22" fmla="*/ 1003616812 w 4412"/>
              <a:gd name="T23" fmla="*/ 2147483647 h 3568"/>
              <a:gd name="T24" fmla="*/ 910809498 w 4412"/>
              <a:gd name="T25" fmla="*/ 2147483647 h 3568"/>
              <a:gd name="T26" fmla="*/ 235256228 w 4412"/>
              <a:gd name="T27" fmla="*/ 2147483647 h 3568"/>
              <a:gd name="T28" fmla="*/ 1314415243 w 4412"/>
              <a:gd name="T29" fmla="*/ 2147483647 h 3568"/>
              <a:gd name="T30" fmla="*/ 181298350 w 4412"/>
              <a:gd name="T31" fmla="*/ 2147483647 h 3568"/>
              <a:gd name="T32" fmla="*/ 947500796 w 4412"/>
              <a:gd name="T33" fmla="*/ 2147483647 h 3568"/>
              <a:gd name="T34" fmla="*/ 492096781 w 4412"/>
              <a:gd name="T35" fmla="*/ 2147483647 h 3568"/>
              <a:gd name="T36" fmla="*/ 217989648 w 4412"/>
              <a:gd name="T37" fmla="*/ 2147483647 h 3568"/>
              <a:gd name="T38" fmla="*/ 198564930 w 4412"/>
              <a:gd name="T39" fmla="*/ 1335993736 h 3568"/>
              <a:gd name="T40" fmla="*/ 1094265987 w 4412"/>
              <a:gd name="T41" fmla="*/ 416044340 h 3568"/>
              <a:gd name="T42" fmla="*/ 2063351109 w 4412"/>
              <a:gd name="T43" fmla="*/ 832088681 h 3568"/>
              <a:gd name="T44" fmla="*/ 2147483647 w 4412"/>
              <a:gd name="T45" fmla="*/ 175719822 h 3568"/>
              <a:gd name="T46" fmla="*/ 2147483647 w 4412"/>
              <a:gd name="T47" fmla="*/ 700297608 h 3568"/>
              <a:gd name="T48" fmla="*/ 2147483647 w 4412"/>
              <a:gd name="T49" fmla="*/ 23257626 h 3568"/>
              <a:gd name="T50" fmla="*/ 2147483647 w 4412"/>
              <a:gd name="T51" fmla="*/ 876019038 h 3568"/>
              <a:gd name="T52" fmla="*/ 2147483647 w 4412"/>
              <a:gd name="T53" fmla="*/ 788158323 h 3568"/>
              <a:gd name="T54" fmla="*/ 2147483647 w 4412"/>
              <a:gd name="T55" fmla="*/ 416044340 h 3568"/>
              <a:gd name="T56" fmla="*/ 2147483647 w 4412"/>
              <a:gd name="T57" fmla="*/ 1095669218 h 3568"/>
              <a:gd name="T58" fmla="*/ 2147483647 w 4412"/>
              <a:gd name="T59" fmla="*/ 395371609 h 3568"/>
              <a:gd name="T60" fmla="*/ 2147483647 w 4412"/>
              <a:gd name="T61" fmla="*/ 808831054 h 3568"/>
              <a:gd name="T62" fmla="*/ 2147483647 w 4412"/>
              <a:gd name="T63" fmla="*/ 1969104968 h 3568"/>
              <a:gd name="T64" fmla="*/ 2147483647 w 4412"/>
              <a:gd name="T65" fmla="*/ 2147483647 h 3568"/>
              <a:gd name="T66" fmla="*/ 2147483647 w 4412"/>
              <a:gd name="T67" fmla="*/ 2147483647 h 3568"/>
              <a:gd name="T68" fmla="*/ 2147483647 w 4412"/>
              <a:gd name="T69" fmla="*/ 2147483647 h 3568"/>
              <a:gd name="T70" fmla="*/ 2147483647 w 4412"/>
              <a:gd name="T71" fmla="*/ 2147483647 h 3568"/>
              <a:gd name="T72" fmla="*/ 2147483647 w 4412"/>
              <a:gd name="T73" fmla="*/ 2147483647 h 3568"/>
              <a:gd name="T74" fmla="*/ 2147483647 w 4412"/>
              <a:gd name="T75" fmla="*/ 2147483647 h 3568"/>
              <a:gd name="T76" fmla="*/ 2147483647 w 4412"/>
              <a:gd name="T77" fmla="*/ 2147483647 h 3568"/>
              <a:gd name="T78" fmla="*/ 2147483647 w 4412"/>
              <a:gd name="T79" fmla="*/ 2147483647 h 3568"/>
              <a:gd name="T80" fmla="*/ 2147483647 w 4412"/>
              <a:gd name="T81" fmla="*/ 2147483647 h 3568"/>
              <a:gd name="T82" fmla="*/ 2147483647 w 4412"/>
              <a:gd name="T83" fmla="*/ 2147483647 h 3568"/>
              <a:gd name="T84" fmla="*/ 1351106541 w 4412"/>
              <a:gd name="T85" fmla="*/ 2147483647 h 3568"/>
              <a:gd name="T86" fmla="*/ 1241032647 w 4412"/>
              <a:gd name="T87" fmla="*/ 2147483647 h 3568"/>
              <a:gd name="T88" fmla="*/ 766202446 w 4412"/>
              <a:gd name="T89" fmla="*/ 2147483647 h 3568"/>
              <a:gd name="T90" fmla="*/ 528788079 w 4412"/>
              <a:gd name="T91" fmla="*/ 2147483647 h 3568"/>
              <a:gd name="T92" fmla="*/ 325905403 w 4412"/>
              <a:gd name="T93" fmla="*/ 2147483647 h 3568"/>
              <a:gd name="T94" fmla="*/ 910809498 w 4412"/>
              <a:gd name="T95" fmla="*/ 2147483647 h 3568"/>
              <a:gd name="T96" fmla="*/ 1113690705 w 4412"/>
              <a:gd name="T97" fmla="*/ 2147483647 h 3568"/>
              <a:gd name="T98" fmla="*/ 947500796 w 4412"/>
              <a:gd name="T99" fmla="*/ 2147483647 h 3568"/>
              <a:gd name="T100" fmla="*/ 88491036 w 4412"/>
              <a:gd name="T101" fmla="*/ 2147483647 h 3568"/>
              <a:gd name="T102" fmla="*/ 217989648 w 4412"/>
              <a:gd name="T103" fmla="*/ 1400596824 h 3568"/>
              <a:gd name="T104" fmla="*/ 492096781 w 4412"/>
              <a:gd name="T105" fmla="*/ 852761412 h 3568"/>
              <a:gd name="T106" fmla="*/ 1113690705 w 4412"/>
              <a:gd name="T107" fmla="*/ 416044340 h 3568"/>
              <a:gd name="T108" fmla="*/ 2147483647 w 4412"/>
              <a:gd name="T109" fmla="*/ 131791072 h 356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412" h="3568">
                <a:moveTo>
                  <a:pt x="2972" y="186"/>
                </a:moveTo>
                <a:cubicBezTo>
                  <a:pt x="3193" y="181"/>
                  <a:pt x="3494" y="134"/>
                  <a:pt x="3709" y="203"/>
                </a:cubicBezTo>
                <a:cubicBezTo>
                  <a:pt x="3771" y="244"/>
                  <a:pt x="3742" y="228"/>
                  <a:pt x="3794" y="254"/>
                </a:cubicBezTo>
                <a:cubicBezTo>
                  <a:pt x="3840" y="316"/>
                  <a:pt x="3796" y="270"/>
                  <a:pt x="3845" y="297"/>
                </a:cubicBezTo>
                <a:cubicBezTo>
                  <a:pt x="3895" y="325"/>
                  <a:pt x="3937" y="365"/>
                  <a:pt x="3997" y="373"/>
                </a:cubicBezTo>
                <a:cubicBezTo>
                  <a:pt x="4031" y="378"/>
                  <a:pt x="4065" y="378"/>
                  <a:pt x="4099" y="381"/>
                </a:cubicBezTo>
                <a:cubicBezTo>
                  <a:pt x="4115" y="433"/>
                  <a:pt x="4116" y="435"/>
                  <a:pt x="4107" y="500"/>
                </a:cubicBezTo>
                <a:cubicBezTo>
                  <a:pt x="4019" y="485"/>
                  <a:pt x="4012" y="467"/>
                  <a:pt x="3946" y="415"/>
                </a:cubicBezTo>
                <a:cubicBezTo>
                  <a:pt x="3930" y="402"/>
                  <a:pt x="3912" y="392"/>
                  <a:pt x="3895" y="381"/>
                </a:cubicBezTo>
                <a:cubicBezTo>
                  <a:pt x="3887" y="375"/>
                  <a:pt x="3870" y="364"/>
                  <a:pt x="3870" y="364"/>
                </a:cubicBezTo>
                <a:cubicBezTo>
                  <a:pt x="3852" y="337"/>
                  <a:pt x="3829" y="324"/>
                  <a:pt x="3811" y="297"/>
                </a:cubicBezTo>
                <a:cubicBezTo>
                  <a:pt x="3814" y="280"/>
                  <a:pt x="3811" y="261"/>
                  <a:pt x="3819" y="246"/>
                </a:cubicBezTo>
                <a:cubicBezTo>
                  <a:pt x="3832" y="223"/>
                  <a:pt x="3926" y="247"/>
                  <a:pt x="3955" y="254"/>
                </a:cubicBezTo>
                <a:cubicBezTo>
                  <a:pt x="4009" y="309"/>
                  <a:pt x="3999" y="309"/>
                  <a:pt x="4039" y="364"/>
                </a:cubicBezTo>
                <a:cubicBezTo>
                  <a:pt x="4058" y="391"/>
                  <a:pt x="4086" y="415"/>
                  <a:pt x="4107" y="441"/>
                </a:cubicBezTo>
                <a:cubicBezTo>
                  <a:pt x="4129" y="468"/>
                  <a:pt x="4133" y="491"/>
                  <a:pt x="4158" y="517"/>
                </a:cubicBezTo>
                <a:cubicBezTo>
                  <a:pt x="4184" y="599"/>
                  <a:pt x="4159" y="513"/>
                  <a:pt x="4175" y="712"/>
                </a:cubicBezTo>
                <a:cubicBezTo>
                  <a:pt x="4181" y="790"/>
                  <a:pt x="4216" y="864"/>
                  <a:pt x="4234" y="940"/>
                </a:cubicBezTo>
                <a:cubicBezTo>
                  <a:pt x="4231" y="1014"/>
                  <a:pt x="4233" y="1088"/>
                  <a:pt x="4226" y="1161"/>
                </a:cubicBezTo>
                <a:cubicBezTo>
                  <a:pt x="4225" y="1171"/>
                  <a:pt x="4214" y="1177"/>
                  <a:pt x="4209" y="1186"/>
                </a:cubicBezTo>
                <a:cubicBezTo>
                  <a:pt x="4199" y="1205"/>
                  <a:pt x="4198" y="1225"/>
                  <a:pt x="4192" y="1245"/>
                </a:cubicBezTo>
                <a:cubicBezTo>
                  <a:pt x="4187" y="1262"/>
                  <a:pt x="4175" y="1296"/>
                  <a:pt x="4175" y="1296"/>
                </a:cubicBezTo>
                <a:cubicBezTo>
                  <a:pt x="4179" y="1466"/>
                  <a:pt x="4164" y="1674"/>
                  <a:pt x="4217" y="1847"/>
                </a:cubicBezTo>
                <a:cubicBezTo>
                  <a:pt x="4237" y="2034"/>
                  <a:pt x="4202" y="2264"/>
                  <a:pt x="4251" y="2423"/>
                </a:cubicBezTo>
                <a:cubicBezTo>
                  <a:pt x="4248" y="2505"/>
                  <a:pt x="4248" y="2586"/>
                  <a:pt x="4243" y="2668"/>
                </a:cubicBezTo>
                <a:cubicBezTo>
                  <a:pt x="4240" y="2709"/>
                  <a:pt x="4213" y="2746"/>
                  <a:pt x="4192" y="2778"/>
                </a:cubicBezTo>
                <a:cubicBezTo>
                  <a:pt x="4186" y="2787"/>
                  <a:pt x="4175" y="2804"/>
                  <a:pt x="4175" y="2804"/>
                </a:cubicBezTo>
                <a:cubicBezTo>
                  <a:pt x="4163" y="2849"/>
                  <a:pt x="4155" y="2883"/>
                  <a:pt x="4149" y="2931"/>
                </a:cubicBezTo>
                <a:cubicBezTo>
                  <a:pt x="4154" y="2983"/>
                  <a:pt x="4159" y="3064"/>
                  <a:pt x="4175" y="3117"/>
                </a:cubicBezTo>
                <a:cubicBezTo>
                  <a:pt x="4182" y="3139"/>
                  <a:pt x="4200" y="3156"/>
                  <a:pt x="4209" y="3177"/>
                </a:cubicBezTo>
                <a:cubicBezTo>
                  <a:pt x="4232" y="3232"/>
                  <a:pt x="4244" y="3297"/>
                  <a:pt x="4260" y="3354"/>
                </a:cubicBezTo>
                <a:cubicBezTo>
                  <a:pt x="4251" y="3433"/>
                  <a:pt x="4261" y="3440"/>
                  <a:pt x="4192" y="3456"/>
                </a:cubicBezTo>
                <a:cubicBezTo>
                  <a:pt x="4113" y="3453"/>
                  <a:pt x="4034" y="3455"/>
                  <a:pt x="3955" y="3448"/>
                </a:cubicBezTo>
                <a:cubicBezTo>
                  <a:pt x="3951" y="3448"/>
                  <a:pt x="3893" y="3427"/>
                  <a:pt x="3878" y="3422"/>
                </a:cubicBezTo>
                <a:cubicBezTo>
                  <a:pt x="3870" y="3419"/>
                  <a:pt x="3853" y="3414"/>
                  <a:pt x="3853" y="3414"/>
                </a:cubicBezTo>
                <a:cubicBezTo>
                  <a:pt x="3811" y="3386"/>
                  <a:pt x="3789" y="3366"/>
                  <a:pt x="3743" y="3354"/>
                </a:cubicBezTo>
                <a:cubicBezTo>
                  <a:pt x="3681" y="3313"/>
                  <a:pt x="3609" y="3303"/>
                  <a:pt x="3540" y="3278"/>
                </a:cubicBezTo>
                <a:cubicBezTo>
                  <a:pt x="3469" y="3281"/>
                  <a:pt x="3398" y="3280"/>
                  <a:pt x="3328" y="3287"/>
                </a:cubicBezTo>
                <a:cubicBezTo>
                  <a:pt x="3307" y="3289"/>
                  <a:pt x="3290" y="3306"/>
                  <a:pt x="3269" y="3312"/>
                </a:cubicBezTo>
                <a:cubicBezTo>
                  <a:pt x="3221" y="3326"/>
                  <a:pt x="3173" y="3339"/>
                  <a:pt x="3125" y="3354"/>
                </a:cubicBezTo>
                <a:cubicBezTo>
                  <a:pt x="3040" y="3411"/>
                  <a:pt x="2973" y="3409"/>
                  <a:pt x="2879" y="3439"/>
                </a:cubicBezTo>
                <a:cubicBezTo>
                  <a:pt x="2807" y="3438"/>
                  <a:pt x="2216" y="3397"/>
                  <a:pt x="2023" y="3448"/>
                </a:cubicBezTo>
                <a:cubicBezTo>
                  <a:pt x="1973" y="3481"/>
                  <a:pt x="1936" y="3492"/>
                  <a:pt x="1879" y="3507"/>
                </a:cubicBezTo>
                <a:cubicBezTo>
                  <a:pt x="1746" y="3504"/>
                  <a:pt x="1613" y="3509"/>
                  <a:pt x="1481" y="3498"/>
                </a:cubicBezTo>
                <a:cubicBezTo>
                  <a:pt x="1450" y="3495"/>
                  <a:pt x="1472" y="3423"/>
                  <a:pt x="1456" y="3363"/>
                </a:cubicBezTo>
                <a:cubicBezTo>
                  <a:pt x="1451" y="3343"/>
                  <a:pt x="1441" y="3318"/>
                  <a:pt x="1422" y="3312"/>
                </a:cubicBezTo>
                <a:cubicBezTo>
                  <a:pt x="1414" y="3309"/>
                  <a:pt x="1388" y="3304"/>
                  <a:pt x="1397" y="3304"/>
                </a:cubicBezTo>
                <a:cubicBezTo>
                  <a:pt x="1445" y="3304"/>
                  <a:pt x="1493" y="3309"/>
                  <a:pt x="1541" y="3312"/>
                </a:cubicBezTo>
                <a:cubicBezTo>
                  <a:pt x="1590" y="3330"/>
                  <a:pt x="1598" y="3326"/>
                  <a:pt x="1617" y="3380"/>
                </a:cubicBezTo>
                <a:cubicBezTo>
                  <a:pt x="1614" y="3394"/>
                  <a:pt x="1616" y="3410"/>
                  <a:pt x="1608" y="3422"/>
                </a:cubicBezTo>
                <a:cubicBezTo>
                  <a:pt x="1581" y="3465"/>
                  <a:pt x="1467" y="3480"/>
                  <a:pt x="1422" y="3490"/>
                </a:cubicBezTo>
                <a:cubicBezTo>
                  <a:pt x="1337" y="3487"/>
                  <a:pt x="1253" y="3486"/>
                  <a:pt x="1168" y="3481"/>
                </a:cubicBezTo>
                <a:cubicBezTo>
                  <a:pt x="1115" y="3478"/>
                  <a:pt x="1082" y="3416"/>
                  <a:pt x="1041" y="3388"/>
                </a:cubicBezTo>
                <a:cubicBezTo>
                  <a:pt x="1057" y="3339"/>
                  <a:pt x="1086" y="3356"/>
                  <a:pt x="1134" y="3363"/>
                </a:cubicBezTo>
                <a:cubicBezTo>
                  <a:pt x="1142" y="3371"/>
                  <a:pt x="1174" y="3399"/>
                  <a:pt x="1176" y="3414"/>
                </a:cubicBezTo>
                <a:cubicBezTo>
                  <a:pt x="1187" y="3489"/>
                  <a:pt x="1074" y="3511"/>
                  <a:pt x="1024" y="3524"/>
                </a:cubicBezTo>
                <a:cubicBezTo>
                  <a:pt x="948" y="3521"/>
                  <a:pt x="871" y="3520"/>
                  <a:pt x="795" y="3515"/>
                </a:cubicBezTo>
                <a:cubicBezTo>
                  <a:pt x="766" y="3513"/>
                  <a:pt x="733" y="3490"/>
                  <a:pt x="710" y="3473"/>
                </a:cubicBezTo>
                <a:cubicBezTo>
                  <a:pt x="666" y="3441"/>
                  <a:pt x="595" y="3399"/>
                  <a:pt x="558" y="3354"/>
                </a:cubicBezTo>
                <a:cubicBezTo>
                  <a:pt x="528" y="3317"/>
                  <a:pt x="504" y="3271"/>
                  <a:pt x="465" y="3244"/>
                </a:cubicBezTo>
                <a:cubicBezTo>
                  <a:pt x="448" y="3197"/>
                  <a:pt x="467" y="3240"/>
                  <a:pt x="431" y="3193"/>
                </a:cubicBezTo>
                <a:cubicBezTo>
                  <a:pt x="419" y="3177"/>
                  <a:pt x="397" y="3143"/>
                  <a:pt x="397" y="3143"/>
                </a:cubicBezTo>
                <a:cubicBezTo>
                  <a:pt x="414" y="3069"/>
                  <a:pt x="389" y="3142"/>
                  <a:pt x="431" y="3092"/>
                </a:cubicBezTo>
                <a:cubicBezTo>
                  <a:pt x="446" y="3075"/>
                  <a:pt x="452" y="3052"/>
                  <a:pt x="465" y="3033"/>
                </a:cubicBezTo>
                <a:cubicBezTo>
                  <a:pt x="418" y="2915"/>
                  <a:pt x="478" y="3043"/>
                  <a:pt x="422" y="2973"/>
                </a:cubicBezTo>
                <a:cubicBezTo>
                  <a:pt x="416" y="2966"/>
                  <a:pt x="420" y="2955"/>
                  <a:pt x="414" y="2948"/>
                </a:cubicBezTo>
                <a:cubicBezTo>
                  <a:pt x="387" y="2915"/>
                  <a:pt x="334" y="2879"/>
                  <a:pt x="295" y="2863"/>
                </a:cubicBezTo>
                <a:cubicBezTo>
                  <a:pt x="253" y="2845"/>
                  <a:pt x="204" y="2845"/>
                  <a:pt x="160" y="2829"/>
                </a:cubicBezTo>
                <a:cubicBezTo>
                  <a:pt x="141" y="2802"/>
                  <a:pt x="119" y="2781"/>
                  <a:pt x="101" y="2753"/>
                </a:cubicBezTo>
                <a:cubicBezTo>
                  <a:pt x="104" y="2728"/>
                  <a:pt x="100" y="2701"/>
                  <a:pt x="109" y="2677"/>
                </a:cubicBezTo>
                <a:cubicBezTo>
                  <a:pt x="125" y="2635"/>
                  <a:pt x="183" y="2619"/>
                  <a:pt x="219" y="2601"/>
                </a:cubicBezTo>
                <a:cubicBezTo>
                  <a:pt x="319" y="2550"/>
                  <a:pt x="419" y="2548"/>
                  <a:pt x="533" y="2541"/>
                </a:cubicBezTo>
                <a:cubicBezTo>
                  <a:pt x="544" y="2535"/>
                  <a:pt x="556" y="2532"/>
                  <a:pt x="566" y="2524"/>
                </a:cubicBezTo>
                <a:cubicBezTo>
                  <a:pt x="585" y="2509"/>
                  <a:pt x="617" y="2473"/>
                  <a:pt x="617" y="2473"/>
                </a:cubicBezTo>
                <a:cubicBezTo>
                  <a:pt x="614" y="2434"/>
                  <a:pt x="616" y="2394"/>
                  <a:pt x="609" y="2355"/>
                </a:cubicBezTo>
                <a:cubicBezTo>
                  <a:pt x="604" y="2327"/>
                  <a:pt x="541" y="2293"/>
                  <a:pt x="533" y="2287"/>
                </a:cubicBezTo>
                <a:cubicBezTo>
                  <a:pt x="490" y="2257"/>
                  <a:pt x="448" y="2227"/>
                  <a:pt x="397" y="2211"/>
                </a:cubicBezTo>
                <a:cubicBezTo>
                  <a:pt x="358" y="2185"/>
                  <a:pt x="334" y="2176"/>
                  <a:pt x="287" y="2169"/>
                </a:cubicBezTo>
                <a:cubicBezTo>
                  <a:pt x="222" y="2126"/>
                  <a:pt x="160" y="2064"/>
                  <a:pt x="117" y="1999"/>
                </a:cubicBezTo>
                <a:cubicBezTo>
                  <a:pt x="108" y="1971"/>
                  <a:pt x="93" y="1951"/>
                  <a:pt x="84" y="1923"/>
                </a:cubicBezTo>
                <a:cubicBezTo>
                  <a:pt x="87" y="1906"/>
                  <a:pt x="85" y="1888"/>
                  <a:pt x="92" y="1872"/>
                </a:cubicBezTo>
                <a:cubicBezTo>
                  <a:pt x="101" y="1852"/>
                  <a:pt x="128" y="1843"/>
                  <a:pt x="143" y="1830"/>
                </a:cubicBezTo>
                <a:cubicBezTo>
                  <a:pt x="152" y="1822"/>
                  <a:pt x="158" y="1811"/>
                  <a:pt x="168" y="1804"/>
                </a:cubicBezTo>
                <a:cubicBezTo>
                  <a:pt x="209" y="1777"/>
                  <a:pt x="292" y="1775"/>
                  <a:pt x="338" y="1770"/>
                </a:cubicBezTo>
                <a:cubicBezTo>
                  <a:pt x="379" y="1757"/>
                  <a:pt x="400" y="1725"/>
                  <a:pt x="439" y="1711"/>
                </a:cubicBezTo>
                <a:cubicBezTo>
                  <a:pt x="475" y="1657"/>
                  <a:pt x="480" y="1641"/>
                  <a:pt x="490" y="1576"/>
                </a:cubicBezTo>
                <a:cubicBezTo>
                  <a:pt x="484" y="1439"/>
                  <a:pt x="509" y="1385"/>
                  <a:pt x="414" y="1305"/>
                </a:cubicBezTo>
                <a:cubicBezTo>
                  <a:pt x="371" y="1269"/>
                  <a:pt x="409" y="1285"/>
                  <a:pt x="363" y="1271"/>
                </a:cubicBezTo>
                <a:cubicBezTo>
                  <a:pt x="341" y="1256"/>
                  <a:pt x="312" y="1238"/>
                  <a:pt x="287" y="1228"/>
                </a:cubicBezTo>
                <a:cubicBezTo>
                  <a:pt x="233" y="1205"/>
                  <a:pt x="272" y="1234"/>
                  <a:pt x="228" y="1211"/>
                </a:cubicBezTo>
                <a:cubicBezTo>
                  <a:pt x="169" y="1181"/>
                  <a:pt x="233" y="1204"/>
                  <a:pt x="177" y="1186"/>
                </a:cubicBezTo>
                <a:cubicBezTo>
                  <a:pt x="168" y="1180"/>
                  <a:pt x="158" y="1177"/>
                  <a:pt x="151" y="1169"/>
                </a:cubicBezTo>
                <a:cubicBezTo>
                  <a:pt x="137" y="1154"/>
                  <a:pt x="134" y="1129"/>
                  <a:pt x="117" y="1118"/>
                </a:cubicBezTo>
                <a:cubicBezTo>
                  <a:pt x="79" y="1092"/>
                  <a:pt x="49" y="1062"/>
                  <a:pt x="24" y="1025"/>
                </a:cubicBezTo>
                <a:cubicBezTo>
                  <a:pt x="6" y="969"/>
                  <a:pt x="49" y="931"/>
                  <a:pt x="101" y="915"/>
                </a:cubicBezTo>
                <a:cubicBezTo>
                  <a:pt x="158" y="870"/>
                  <a:pt x="249" y="856"/>
                  <a:pt x="295" y="923"/>
                </a:cubicBezTo>
                <a:cubicBezTo>
                  <a:pt x="270" y="940"/>
                  <a:pt x="248" y="948"/>
                  <a:pt x="219" y="957"/>
                </a:cubicBezTo>
                <a:cubicBezTo>
                  <a:pt x="155" y="950"/>
                  <a:pt x="158" y="964"/>
                  <a:pt x="126" y="923"/>
                </a:cubicBezTo>
                <a:cubicBezTo>
                  <a:pt x="114" y="907"/>
                  <a:pt x="92" y="873"/>
                  <a:pt x="92" y="873"/>
                </a:cubicBezTo>
                <a:cubicBezTo>
                  <a:pt x="52" y="744"/>
                  <a:pt x="77" y="834"/>
                  <a:pt x="92" y="517"/>
                </a:cubicBezTo>
                <a:cubicBezTo>
                  <a:pt x="93" y="492"/>
                  <a:pt x="110" y="443"/>
                  <a:pt x="126" y="424"/>
                </a:cubicBezTo>
                <a:cubicBezTo>
                  <a:pt x="141" y="405"/>
                  <a:pt x="177" y="373"/>
                  <a:pt x="177" y="373"/>
                </a:cubicBezTo>
                <a:cubicBezTo>
                  <a:pt x="187" y="339"/>
                  <a:pt x="217" y="327"/>
                  <a:pt x="245" y="305"/>
                </a:cubicBezTo>
                <a:cubicBezTo>
                  <a:pt x="281" y="276"/>
                  <a:pt x="369" y="208"/>
                  <a:pt x="414" y="186"/>
                </a:cubicBezTo>
                <a:cubicBezTo>
                  <a:pt x="438" y="174"/>
                  <a:pt x="481" y="167"/>
                  <a:pt x="507" y="161"/>
                </a:cubicBezTo>
                <a:cubicBezTo>
                  <a:pt x="555" y="164"/>
                  <a:pt x="603" y="163"/>
                  <a:pt x="651" y="169"/>
                </a:cubicBezTo>
                <a:cubicBezTo>
                  <a:pt x="688" y="174"/>
                  <a:pt x="724" y="189"/>
                  <a:pt x="761" y="195"/>
                </a:cubicBezTo>
                <a:cubicBezTo>
                  <a:pt x="777" y="205"/>
                  <a:pt x="796" y="209"/>
                  <a:pt x="812" y="220"/>
                </a:cubicBezTo>
                <a:cubicBezTo>
                  <a:pt x="852" y="247"/>
                  <a:pt x="823" y="241"/>
                  <a:pt x="854" y="271"/>
                </a:cubicBezTo>
                <a:cubicBezTo>
                  <a:pt x="880" y="296"/>
                  <a:pt x="924" y="309"/>
                  <a:pt x="956" y="322"/>
                </a:cubicBezTo>
                <a:cubicBezTo>
                  <a:pt x="1004" y="319"/>
                  <a:pt x="1054" y="327"/>
                  <a:pt x="1100" y="313"/>
                </a:cubicBezTo>
                <a:cubicBezTo>
                  <a:pt x="1123" y="306"/>
                  <a:pt x="1151" y="263"/>
                  <a:pt x="1151" y="263"/>
                </a:cubicBezTo>
                <a:cubicBezTo>
                  <a:pt x="1165" y="217"/>
                  <a:pt x="1149" y="159"/>
                  <a:pt x="1176" y="119"/>
                </a:cubicBezTo>
                <a:cubicBezTo>
                  <a:pt x="1202" y="79"/>
                  <a:pt x="1258" y="49"/>
                  <a:pt x="1303" y="34"/>
                </a:cubicBezTo>
                <a:cubicBezTo>
                  <a:pt x="1656" y="40"/>
                  <a:pt x="2947" y="46"/>
                  <a:pt x="2981" y="68"/>
                </a:cubicBezTo>
                <a:cubicBezTo>
                  <a:pt x="3000" y="129"/>
                  <a:pt x="2987" y="104"/>
                  <a:pt x="3014" y="144"/>
                </a:cubicBezTo>
                <a:cubicBezTo>
                  <a:pt x="3011" y="195"/>
                  <a:pt x="3033" y="261"/>
                  <a:pt x="2997" y="297"/>
                </a:cubicBezTo>
                <a:cubicBezTo>
                  <a:pt x="2983" y="311"/>
                  <a:pt x="2947" y="330"/>
                  <a:pt x="2947" y="330"/>
                </a:cubicBezTo>
                <a:cubicBezTo>
                  <a:pt x="2828" y="327"/>
                  <a:pt x="2709" y="329"/>
                  <a:pt x="2591" y="322"/>
                </a:cubicBezTo>
                <a:cubicBezTo>
                  <a:pt x="2513" y="317"/>
                  <a:pt x="2431" y="285"/>
                  <a:pt x="2354" y="271"/>
                </a:cubicBezTo>
                <a:cubicBezTo>
                  <a:pt x="1993" y="279"/>
                  <a:pt x="2044" y="263"/>
                  <a:pt x="1820" y="322"/>
                </a:cubicBezTo>
                <a:cubicBezTo>
                  <a:pt x="1625" y="319"/>
                  <a:pt x="1431" y="321"/>
                  <a:pt x="1236" y="313"/>
                </a:cubicBezTo>
                <a:cubicBezTo>
                  <a:pt x="1180" y="311"/>
                  <a:pt x="1143" y="207"/>
                  <a:pt x="1100" y="178"/>
                </a:cubicBezTo>
                <a:cubicBezTo>
                  <a:pt x="1109" y="136"/>
                  <a:pt x="1109" y="115"/>
                  <a:pt x="1151" y="102"/>
                </a:cubicBezTo>
                <a:cubicBezTo>
                  <a:pt x="1206" y="45"/>
                  <a:pt x="1254" y="21"/>
                  <a:pt x="1329" y="9"/>
                </a:cubicBezTo>
                <a:cubicBezTo>
                  <a:pt x="1860" y="12"/>
                  <a:pt x="2390" y="12"/>
                  <a:pt x="2921" y="17"/>
                </a:cubicBezTo>
                <a:cubicBezTo>
                  <a:pt x="2976" y="18"/>
                  <a:pt x="3003" y="38"/>
                  <a:pt x="3048" y="68"/>
                </a:cubicBezTo>
                <a:cubicBezTo>
                  <a:pt x="3065" y="79"/>
                  <a:pt x="3099" y="102"/>
                  <a:pt x="3099" y="102"/>
                </a:cubicBezTo>
                <a:cubicBezTo>
                  <a:pt x="3110" y="132"/>
                  <a:pt x="3127" y="157"/>
                  <a:pt x="3141" y="186"/>
                </a:cubicBezTo>
                <a:cubicBezTo>
                  <a:pt x="3136" y="259"/>
                  <a:pt x="3154" y="314"/>
                  <a:pt x="3082" y="339"/>
                </a:cubicBezTo>
                <a:cubicBezTo>
                  <a:pt x="2339" y="328"/>
                  <a:pt x="2382" y="324"/>
                  <a:pt x="1532" y="339"/>
                </a:cubicBezTo>
                <a:cubicBezTo>
                  <a:pt x="1473" y="340"/>
                  <a:pt x="1405" y="374"/>
                  <a:pt x="1346" y="381"/>
                </a:cubicBezTo>
                <a:cubicBezTo>
                  <a:pt x="1272" y="378"/>
                  <a:pt x="1198" y="380"/>
                  <a:pt x="1125" y="373"/>
                </a:cubicBezTo>
                <a:cubicBezTo>
                  <a:pt x="1087" y="369"/>
                  <a:pt x="1108" y="349"/>
                  <a:pt x="1092" y="330"/>
                </a:cubicBezTo>
                <a:cubicBezTo>
                  <a:pt x="1083" y="319"/>
                  <a:pt x="1067" y="315"/>
                  <a:pt x="1058" y="305"/>
                </a:cubicBezTo>
                <a:cubicBezTo>
                  <a:pt x="1028" y="272"/>
                  <a:pt x="1027" y="262"/>
                  <a:pt x="1015" y="229"/>
                </a:cubicBezTo>
                <a:cubicBezTo>
                  <a:pt x="1016" y="216"/>
                  <a:pt x="1017" y="140"/>
                  <a:pt x="1032" y="110"/>
                </a:cubicBezTo>
                <a:cubicBezTo>
                  <a:pt x="1077" y="17"/>
                  <a:pt x="1209" y="23"/>
                  <a:pt x="1295" y="0"/>
                </a:cubicBezTo>
                <a:cubicBezTo>
                  <a:pt x="1838" y="7"/>
                  <a:pt x="2378" y="19"/>
                  <a:pt x="2921" y="25"/>
                </a:cubicBezTo>
                <a:cubicBezTo>
                  <a:pt x="2989" y="59"/>
                  <a:pt x="3044" y="119"/>
                  <a:pt x="3108" y="161"/>
                </a:cubicBezTo>
                <a:cubicBezTo>
                  <a:pt x="3102" y="237"/>
                  <a:pt x="3112" y="305"/>
                  <a:pt x="3031" y="330"/>
                </a:cubicBezTo>
                <a:cubicBezTo>
                  <a:pt x="3003" y="349"/>
                  <a:pt x="2988" y="371"/>
                  <a:pt x="2955" y="381"/>
                </a:cubicBezTo>
                <a:cubicBezTo>
                  <a:pt x="2928" y="423"/>
                  <a:pt x="2930" y="430"/>
                  <a:pt x="2938" y="483"/>
                </a:cubicBezTo>
                <a:cubicBezTo>
                  <a:pt x="2985" y="476"/>
                  <a:pt x="3018" y="474"/>
                  <a:pt x="3057" y="449"/>
                </a:cubicBezTo>
                <a:cubicBezTo>
                  <a:pt x="3063" y="441"/>
                  <a:pt x="3067" y="431"/>
                  <a:pt x="3074" y="424"/>
                </a:cubicBezTo>
                <a:cubicBezTo>
                  <a:pt x="3081" y="417"/>
                  <a:pt x="3093" y="415"/>
                  <a:pt x="3099" y="407"/>
                </a:cubicBezTo>
                <a:cubicBezTo>
                  <a:pt x="3107" y="397"/>
                  <a:pt x="3109" y="383"/>
                  <a:pt x="3116" y="373"/>
                </a:cubicBezTo>
                <a:cubicBezTo>
                  <a:pt x="3123" y="363"/>
                  <a:pt x="3133" y="356"/>
                  <a:pt x="3141" y="347"/>
                </a:cubicBezTo>
                <a:cubicBezTo>
                  <a:pt x="3147" y="339"/>
                  <a:pt x="3152" y="330"/>
                  <a:pt x="3158" y="322"/>
                </a:cubicBezTo>
                <a:cubicBezTo>
                  <a:pt x="3163" y="301"/>
                  <a:pt x="3185" y="171"/>
                  <a:pt x="3201" y="153"/>
                </a:cubicBezTo>
                <a:cubicBezTo>
                  <a:pt x="3221" y="129"/>
                  <a:pt x="3256" y="111"/>
                  <a:pt x="3285" y="102"/>
                </a:cubicBezTo>
                <a:cubicBezTo>
                  <a:pt x="3323" y="73"/>
                  <a:pt x="3357" y="62"/>
                  <a:pt x="3404" y="51"/>
                </a:cubicBezTo>
                <a:cubicBezTo>
                  <a:pt x="3506" y="54"/>
                  <a:pt x="3613" y="35"/>
                  <a:pt x="3709" y="68"/>
                </a:cubicBezTo>
                <a:cubicBezTo>
                  <a:pt x="3910" y="136"/>
                  <a:pt x="3696" y="83"/>
                  <a:pt x="3811" y="110"/>
                </a:cubicBezTo>
                <a:cubicBezTo>
                  <a:pt x="3871" y="172"/>
                  <a:pt x="3941" y="228"/>
                  <a:pt x="3972" y="313"/>
                </a:cubicBezTo>
                <a:cubicBezTo>
                  <a:pt x="3977" y="392"/>
                  <a:pt x="3981" y="459"/>
                  <a:pt x="3997" y="534"/>
                </a:cubicBezTo>
                <a:cubicBezTo>
                  <a:pt x="3998" y="541"/>
                  <a:pt x="4009" y="616"/>
                  <a:pt x="4014" y="627"/>
                </a:cubicBezTo>
                <a:cubicBezTo>
                  <a:pt x="4034" y="667"/>
                  <a:pt x="4054" y="684"/>
                  <a:pt x="4082" y="712"/>
                </a:cubicBezTo>
                <a:cubicBezTo>
                  <a:pt x="4085" y="720"/>
                  <a:pt x="4085" y="730"/>
                  <a:pt x="4090" y="737"/>
                </a:cubicBezTo>
                <a:cubicBezTo>
                  <a:pt x="4097" y="747"/>
                  <a:pt x="4112" y="751"/>
                  <a:pt x="4116" y="762"/>
                </a:cubicBezTo>
                <a:cubicBezTo>
                  <a:pt x="4124" y="783"/>
                  <a:pt x="4120" y="808"/>
                  <a:pt x="4124" y="830"/>
                </a:cubicBezTo>
                <a:cubicBezTo>
                  <a:pt x="4137" y="900"/>
                  <a:pt x="4151" y="982"/>
                  <a:pt x="4192" y="1042"/>
                </a:cubicBezTo>
                <a:cubicBezTo>
                  <a:pt x="4213" y="1106"/>
                  <a:pt x="4209" y="1172"/>
                  <a:pt x="4226" y="1237"/>
                </a:cubicBezTo>
                <a:cubicBezTo>
                  <a:pt x="4223" y="1327"/>
                  <a:pt x="4254" y="1429"/>
                  <a:pt x="4209" y="1508"/>
                </a:cubicBezTo>
                <a:cubicBezTo>
                  <a:pt x="4191" y="1540"/>
                  <a:pt x="4163" y="1565"/>
                  <a:pt x="4141" y="1593"/>
                </a:cubicBezTo>
                <a:cubicBezTo>
                  <a:pt x="4129" y="1609"/>
                  <a:pt x="4107" y="1643"/>
                  <a:pt x="4107" y="1643"/>
                </a:cubicBezTo>
                <a:cubicBezTo>
                  <a:pt x="4095" y="1682"/>
                  <a:pt x="4089" y="1691"/>
                  <a:pt x="4107" y="1745"/>
                </a:cubicBezTo>
                <a:cubicBezTo>
                  <a:pt x="4117" y="1775"/>
                  <a:pt x="4183" y="1804"/>
                  <a:pt x="4183" y="1804"/>
                </a:cubicBezTo>
                <a:cubicBezTo>
                  <a:pt x="4181" y="1866"/>
                  <a:pt x="4133" y="2108"/>
                  <a:pt x="4226" y="2169"/>
                </a:cubicBezTo>
                <a:cubicBezTo>
                  <a:pt x="4241" y="2216"/>
                  <a:pt x="4278" y="2269"/>
                  <a:pt x="4319" y="2296"/>
                </a:cubicBezTo>
                <a:cubicBezTo>
                  <a:pt x="4343" y="2331"/>
                  <a:pt x="4359" y="2373"/>
                  <a:pt x="4370" y="2414"/>
                </a:cubicBezTo>
                <a:cubicBezTo>
                  <a:pt x="4375" y="2469"/>
                  <a:pt x="4412" y="2596"/>
                  <a:pt x="4344" y="2617"/>
                </a:cubicBezTo>
                <a:cubicBezTo>
                  <a:pt x="4312" y="2666"/>
                  <a:pt x="4275" y="2696"/>
                  <a:pt x="4243" y="2745"/>
                </a:cubicBezTo>
                <a:cubicBezTo>
                  <a:pt x="4237" y="2753"/>
                  <a:pt x="4225" y="2755"/>
                  <a:pt x="4217" y="2761"/>
                </a:cubicBezTo>
                <a:cubicBezTo>
                  <a:pt x="4208" y="2769"/>
                  <a:pt x="4200" y="2778"/>
                  <a:pt x="4192" y="2787"/>
                </a:cubicBezTo>
                <a:cubicBezTo>
                  <a:pt x="4167" y="2858"/>
                  <a:pt x="4203" y="2763"/>
                  <a:pt x="4166" y="2838"/>
                </a:cubicBezTo>
                <a:cubicBezTo>
                  <a:pt x="4150" y="2870"/>
                  <a:pt x="4144" y="2914"/>
                  <a:pt x="4133" y="2948"/>
                </a:cubicBezTo>
                <a:cubicBezTo>
                  <a:pt x="4127" y="2967"/>
                  <a:pt x="4110" y="2982"/>
                  <a:pt x="4099" y="2999"/>
                </a:cubicBezTo>
                <a:cubicBezTo>
                  <a:pt x="4093" y="3007"/>
                  <a:pt x="4082" y="3024"/>
                  <a:pt x="4082" y="3024"/>
                </a:cubicBezTo>
                <a:cubicBezTo>
                  <a:pt x="4085" y="3055"/>
                  <a:pt x="4081" y="3087"/>
                  <a:pt x="4090" y="3117"/>
                </a:cubicBezTo>
                <a:cubicBezTo>
                  <a:pt x="4093" y="3129"/>
                  <a:pt x="4109" y="3133"/>
                  <a:pt x="4116" y="3143"/>
                </a:cubicBezTo>
                <a:cubicBezTo>
                  <a:pt x="4133" y="3166"/>
                  <a:pt x="4148" y="3200"/>
                  <a:pt x="4158" y="3227"/>
                </a:cubicBezTo>
                <a:cubicBezTo>
                  <a:pt x="4155" y="3258"/>
                  <a:pt x="4159" y="3291"/>
                  <a:pt x="4149" y="3321"/>
                </a:cubicBezTo>
                <a:cubicBezTo>
                  <a:pt x="4146" y="3329"/>
                  <a:pt x="4132" y="3326"/>
                  <a:pt x="4124" y="3329"/>
                </a:cubicBezTo>
                <a:cubicBezTo>
                  <a:pt x="4112" y="3334"/>
                  <a:pt x="4102" y="3341"/>
                  <a:pt x="4090" y="3346"/>
                </a:cubicBezTo>
                <a:cubicBezTo>
                  <a:pt x="4041" y="3368"/>
                  <a:pt x="3989" y="3379"/>
                  <a:pt x="3938" y="3397"/>
                </a:cubicBezTo>
                <a:cubicBezTo>
                  <a:pt x="3867" y="3391"/>
                  <a:pt x="3837" y="3387"/>
                  <a:pt x="3777" y="3371"/>
                </a:cubicBezTo>
                <a:cubicBezTo>
                  <a:pt x="3704" y="3322"/>
                  <a:pt x="3677" y="3310"/>
                  <a:pt x="3590" y="3295"/>
                </a:cubicBezTo>
                <a:cubicBezTo>
                  <a:pt x="3468" y="3303"/>
                  <a:pt x="3373" y="3328"/>
                  <a:pt x="3252" y="3337"/>
                </a:cubicBezTo>
                <a:cubicBezTo>
                  <a:pt x="3235" y="3343"/>
                  <a:pt x="3213" y="3348"/>
                  <a:pt x="3201" y="3363"/>
                </a:cubicBezTo>
                <a:cubicBezTo>
                  <a:pt x="3166" y="3407"/>
                  <a:pt x="3241" y="3382"/>
                  <a:pt x="3158" y="3439"/>
                </a:cubicBezTo>
                <a:cubicBezTo>
                  <a:pt x="3091" y="3485"/>
                  <a:pt x="3060" y="3503"/>
                  <a:pt x="2981" y="3524"/>
                </a:cubicBezTo>
                <a:cubicBezTo>
                  <a:pt x="2938" y="3520"/>
                  <a:pt x="2887" y="3533"/>
                  <a:pt x="2853" y="3507"/>
                </a:cubicBezTo>
                <a:cubicBezTo>
                  <a:pt x="2767" y="3441"/>
                  <a:pt x="2837" y="3466"/>
                  <a:pt x="2777" y="3448"/>
                </a:cubicBezTo>
                <a:cubicBezTo>
                  <a:pt x="2743" y="3422"/>
                  <a:pt x="2698" y="3398"/>
                  <a:pt x="2659" y="3380"/>
                </a:cubicBezTo>
                <a:cubicBezTo>
                  <a:pt x="2643" y="3373"/>
                  <a:pt x="2625" y="3369"/>
                  <a:pt x="2608" y="3363"/>
                </a:cubicBezTo>
                <a:cubicBezTo>
                  <a:pt x="2599" y="3360"/>
                  <a:pt x="2582" y="3354"/>
                  <a:pt x="2582" y="3354"/>
                </a:cubicBezTo>
                <a:cubicBezTo>
                  <a:pt x="2461" y="3362"/>
                  <a:pt x="2402" y="3372"/>
                  <a:pt x="2294" y="3405"/>
                </a:cubicBezTo>
                <a:cubicBezTo>
                  <a:pt x="2250" y="3435"/>
                  <a:pt x="2203" y="3460"/>
                  <a:pt x="2159" y="3490"/>
                </a:cubicBezTo>
                <a:cubicBezTo>
                  <a:pt x="2149" y="3497"/>
                  <a:pt x="2143" y="3508"/>
                  <a:pt x="2133" y="3515"/>
                </a:cubicBezTo>
                <a:cubicBezTo>
                  <a:pt x="2103" y="3535"/>
                  <a:pt x="2086" y="3538"/>
                  <a:pt x="2057" y="3566"/>
                </a:cubicBezTo>
                <a:cubicBezTo>
                  <a:pt x="1995" y="3563"/>
                  <a:pt x="1932" y="3568"/>
                  <a:pt x="1871" y="3558"/>
                </a:cubicBezTo>
                <a:cubicBezTo>
                  <a:pt x="1835" y="3552"/>
                  <a:pt x="1805" y="3524"/>
                  <a:pt x="1769" y="3515"/>
                </a:cubicBezTo>
                <a:cubicBezTo>
                  <a:pt x="1741" y="3494"/>
                  <a:pt x="1714" y="3484"/>
                  <a:pt x="1685" y="3465"/>
                </a:cubicBezTo>
                <a:cubicBezTo>
                  <a:pt x="1646" y="3405"/>
                  <a:pt x="1693" y="3465"/>
                  <a:pt x="1642" y="3431"/>
                </a:cubicBezTo>
                <a:cubicBezTo>
                  <a:pt x="1632" y="3424"/>
                  <a:pt x="1627" y="3412"/>
                  <a:pt x="1617" y="3405"/>
                </a:cubicBezTo>
                <a:cubicBezTo>
                  <a:pt x="1607" y="3398"/>
                  <a:pt x="1593" y="3395"/>
                  <a:pt x="1583" y="3388"/>
                </a:cubicBezTo>
                <a:cubicBezTo>
                  <a:pt x="1573" y="3381"/>
                  <a:pt x="1566" y="3370"/>
                  <a:pt x="1557" y="3363"/>
                </a:cubicBezTo>
                <a:cubicBezTo>
                  <a:pt x="1541" y="3351"/>
                  <a:pt x="1524" y="3340"/>
                  <a:pt x="1507" y="3329"/>
                </a:cubicBezTo>
                <a:cubicBezTo>
                  <a:pt x="1498" y="3323"/>
                  <a:pt x="1481" y="3312"/>
                  <a:pt x="1481" y="3312"/>
                </a:cubicBezTo>
                <a:cubicBezTo>
                  <a:pt x="1279" y="3323"/>
                  <a:pt x="1346" y="3296"/>
                  <a:pt x="1236" y="3371"/>
                </a:cubicBezTo>
                <a:cubicBezTo>
                  <a:pt x="1222" y="3412"/>
                  <a:pt x="1209" y="3443"/>
                  <a:pt x="1168" y="3456"/>
                </a:cubicBezTo>
                <a:cubicBezTo>
                  <a:pt x="1143" y="3493"/>
                  <a:pt x="1102" y="3507"/>
                  <a:pt x="1058" y="3515"/>
                </a:cubicBezTo>
                <a:cubicBezTo>
                  <a:pt x="945" y="3512"/>
                  <a:pt x="832" y="3512"/>
                  <a:pt x="719" y="3507"/>
                </a:cubicBezTo>
                <a:cubicBezTo>
                  <a:pt x="687" y="3506"/>
                  <a:pt x="657" y="3489"/>
                  <a:pt x="626" y="3481"/>
                </a:cubicBezTo>
                <a:cubicBezTo>
                  <a:pt x="563" y="3465"/>
                  <a:pt x="496" y="3476"/>
                  <a:pt x="431" y="3473"/>
                </a:cubicBezTo>
                <a:cubicBezTo>
                  <a:pt x="423" y="3461"/>
                  <a:pt x="398" y="3427"/>
                  <a:pt x="397" y="3414"/>
                </a:cubicBezTo>
                <a:cubicBezTo>
                  <a:pt x="394" y="3383"/>
                  <a:pt x="392" y="3343"/>
                  <a:pt x="414" y="3321"/>
                </a:cubicBezTo>
                <a:cubicBezTo>
                  <a:pt x="482" y="3255"/>
                  <a:pt x="571" y="3229"/>
                  <a:pt x="660" y="3202"/>
                </a:cubicBezTo>
                <a:cubicBezTo>
                  <a:pt x="647" y="3130"/>
                  <a:pt x="619" y="3113"/>
                  <a:pt x="575" y="3058"/>
                </a:cubicBezTo>
                <a:cubicBezTo>
                  <a:pt x="537" y="3011"/>
                  <a:pt x="508" y="2944"/>
                  <a:pt x="448" y="2922"/>
                </a:cubicBezTo>
                <a:cubicBezTo>
                  <a:pt x="403" y="2937"/>
                  <a:pt x="358" y="2947"/>
                  <a:pt x="312" y="2956"/>
                </a:cubicBezTo>
                <a:cubicBezTo>
                  <a:pt x="217" y="2948"/>
                  <a:pt x="211" y="2969"/>
                  <a:pt x="185" y="2897"/>
                </a:cubicBezTo>
                <a:cubicBezTo>
                  <a:pt x="192" y="2841"/>
                  <a:pt x="194" y="2789"/>
                  <a:pt x="253" y="2770"/>
                </a:cubicBezTo>
                <a:cubicBezTo>
                  <a:pt x="289" y="2746"/>
                  <a:pt x="315" y="2723"/>
                  <a:pt x="355" y="2711"/>
                </a:cubicBezTo>
                <a:cubicBezTo>
                  <a:pt x="364" y="2698"/>
                  <a:pt x="380" y="2678"/>
                  <a:pt x="380" y="2660"/>
                </a:cubicBezTo>
                <a:cubicBezTo>
                  <a:pt x="380" y="2611"/>
                  <a:pt x="340" y="2583"/>
                  <a:pt x="312" y="2550"/>
                </a:cubicBezTo>
                <a:cubicBezTo>
                  <a:pt x="284" y="2517"/>
                  <a:pt x="255" y="2482"/>
                  <a:pt x="228" y="2448"/>
                </a:cubicBezTo>
                <a:cubicBezTo>
                  <a:pt x="175" y="2380"/>
                  <a:pt x="218" y="2413"/>
                  <a:pt x="168" y="2380"/>
                </a:cubicBezTo>
                <a:cubicBezTo>
                  <a:pt x="150" y="2323"/>
                  <a:pt x="194" y="2288"/>
                  <a:pt x="245" y="2270"/>
                </a:cubicBezTo>
                <a:cubicBezTo>
                  <a:pt x="257" y="2233"/>
                  <a:pt x="275" y="2243"/>
                  <a:pt x="304" y="2219"/>
                </a:cubicBezTo>
                <a:cubicBezTo>
                  <a:pt x="337" y="2192"/>
                  <a:pt x="370" y="2167"/>
                  <a:pt x="405" y="2143"/>
                </a:cubicBezTo>
                <a:cubicBezTo>
                  <a:pt x="440" y="2119"/>
                  <a:pt x="452" y="2062"/>
                  <a:pt x="465" y="2025"/>
                </a:cubicBezTo>
                <a:cubicBezTo>
                  <a:pt x="461" y="1926"/>
                  <a:pt x="489" y="1696"/>
                  <a:pt x="346" y="1652"/>
                </a:cubicBezTo>
                <a:cubicBezTo>
                  <a:pt x="281" y="1655"/>
                  <a:pt x="209" y="1639"/>
                  <a:pt x="151" y="1669"/>
                </a:cubicBezTo>
                <a:cubicBezTo>
                  <a:pt x="46" y="1723"/>
                  <a:pt x="142" y="1691"/>
                  <a:pt x="75" y="1711"/>
                </a:cubicBezTo>
                <a:cubicBezTo>
                  <a:pt x="61" y="1708"/>
                  <a:pt x="45" y="1710"/>
                  <a:pt x="33" y="1703"/>
                </a:cubicBezTo>
                <a:cubicBezTo>
                  <a:pt x="0" y="1684"/>
                  <a:pt x="11" y="1576"/>
                  <a:pt x="33" y="1559"/>
                </a:cubicBezTo>
                <a:cubicBezTo>
                  <a:pt x="42" y="1552"/>
                  <a:pt x="56" y="1553"/>
                  <a:pt x="67" y="1550"/>
                </a:cubicBezTo>
                <a:cubicBezTo>
                  <a:pt x="155" y="1490"/>
                  <a:pt x="333" y="1552"/>
                  <a:pt x="422" y="1609"/>
                </a:cubicBezTo>
                <a:cubicBezTo>
                  <a:pt x="449" y="1649"/>
                  <a:pt x="461" y="1678"/>
                  <a:pt x="499" y="1703"/>
                </a:cubicBezTo>
                <a:cubicBezTo>
                  <a:pt x="573" y="1693"/>
                  <a:pt x="593" y="1683"/>
                  <a:pt x="643" y="1635"/>
                </a:cubicBezTo>
                <a:cubicBezTo>
                  <a:pt x="636" y="1570"/>
                  <a:pt x="642" y="1538"/>
                  <a:pt x="592" y="1499"/>
                </a:cubicBezTo>
                <a:cubicBezTo>
                  <a:pt x="576" y="1486"/>
                  <a:pt x="558" y="1476"/>
                  <a:pt x="541" y="1465"/>
                </a:cubicBezTo>
                <a:cubicBezTo>
                  <a:pt x="533" y="1460"/>
                  <a:pt x="516" y="1449"/>
                  <a:pt x="516" y="1449"/>
                </a:cubicBezTo>
                <a:cubicBezTo>
                  <a:pt x="490" y="1452"/>
                  <a:pt x="463" y="1449"/>
                  <a:pt x="439" y="1457"/>
                </a:cubicBezTo>
                <a:cubicBezTo>
                  <a:pt x="420" y="1463"/>
                  <a:pt x="408" y="1485"/>
                  <a:pt x="389" y="1491"/>
                </a:cubicBezTo>
                <a:cubicBezTo>
                  <a:pt x="380" y="1494"/>
                  <a:pt x="372" y="1496"/>
                  <a:pt x="363" y="1499"/>
                </a:cubicBezTo>
                <a:cubicBezTo>
                  <a:pt x="358" y="1482"/>
                  <a:pt x="346" y="1467"/>
                  <a:pt x="346" y="1449"/>
                </a:cubicBezTo>
                <a:cubicBezTo>
                  <a:pt x="346" y="1384"/>
                  <a:pt x="401" y="1376"/>
                  <a:pt x="439" y="1338"/>
                </a:cubicBezTo>
                <a:cubicBezTo>
                  <a:pt x="455" y="1322"/>
                  <a:pt x="458" y="1308"/>
                  <a:pt x="465" y="1288"/>
                </a:cubicBezTo>
                <a:cubicBezTo>
                  <a:pt x="400" y="1188"/>
                  <a:pt x="297" y="1201"/>
                  <a:pt x="185" y="1194"/>
                </a:cubicBezTo>
                <a:cubicBezTo>
                  <a:pt x="160" y="1169"/>
                  <a:pt x="142" y="1143"/>
                  <a:pt x="117" y="1118"/>
                </a:cubicBezTo>
                <a:cubicBezTo>
                  <a:pt x="101" y="1083"/>
                  <a:pt x="89" y="1049"/>
                  <a:pt x="67" y="1017"/>
                </a:cubicBezTo>
                <a:cubicBezTo>
                  <a:pt x="58" y="983"/>
                  <a:pt x="53" y="948"/>
                  <a:pt x="41" y="915"/>
                </a:cubicBezTo>
                <a:cubicBezTo>
                  <a:pt x="44" y="887"/>
                  <a:pt x="42" y="857"/>
                  <a:pt x="50" y="830"/>
                </a:cubicBezTo>
                <a:cubicBezTo>
                  <a:pt x="58" y="804"/>
                  <a:pt x="82" y="805"/>
                  <a:pt x="101" y="796"/>
                </a:cubicBezTo>
                <a:cubicBezTo>
                  <a:pt x="150" y="773"/>
                  <a:pt x="182" y="757"/>
                  <a:pt x="219" y="720"/>
                </a:cubicBezTo>
                <a:cubicBezTo>
                  <a:pt x="243" y="652"/>
                  <a:pt x="200" y="614"/>
                  <a:pt x="151" y="576"/>
                </a:cubicBezTo>
                <a:cubicBezTo>
                  <a:pt x="135" y="564"/>
                  <a:pt x="118" y="553"/>
                  <a:pt x="101" y="542"/>
                </a:cubicBezTo>
                <a:cubicBezTo>
                  <a:pt x="92" y="536"/>
                  <a:pt x="75" y="525"/>
                  <a:pt x="75" y="525"/>
                </a:cubicBezTo>
                <a:cubicBezTo>
                  <a:pt x="36" y="467"/>
                  <a:pt x="47" y="493"/>
                  <a:pt x="33" y="449"/>
                </a:cubicBezTo>
                <a:cubicBezTo>
                  <a:pt x="46" y="409"/>
                  <a:pt x="61" y="399"/>
                  <a:pt x="101" y="390"/>
                </a:cubicBezTo>
                <a:cubicBezTo>
                  <a:pt x="134" y="368"/>
                  <a:pt x="163" y="363"/>
                  <a:pt x="202" y="356"/>
                </a:cubicBezTo>
                <a:cubicBezTo>
                  <a:pt x="211" y="347"/>
                  <a:pt x="218" y="337"/>
                  <a:pt x="228" y="330"/>
                </a:cubicBezTo>
                <a:cubicBezTo>
                  <a:pt x="266" y="305"/>
                  <a:pt x="306" y="342"/>
                  <a:pt x="338" y="356"/>
                </a:cubicBezTo>
                <a:cubicBezTo>
                  <a:pt x="354" y="363"/>
                  <a:pt x="389" y="373"/>
                  <a:pt x="389" y="373"/>
                </a:cubicBezTo>
                <a:cubicBezTo>
                  <a:pt x="443" y="363"/>
                  <a:pt x="453" y="357"/>
                  <a:pt x="482" y="313"/>
                </a:cubicBezTo>
                <a:cubicBezTo>
                  <a:pt x="494" y="277"/>
                  <a:pt x="486" y="247"/>
                  <a:pt x="473" y="212"/>
                </a:cubicBezTo>
                <a:cubicBezTo>
                  <a:pt x="483" y="173"/>
                  <a:pt x="474" y="175"/>
                  <a:pt x="516" y="161"/>
                </a:cubicBezTo>
                <a:cubicBezTo>
                  <a:pt x="538" y="154"/>
                  <a:pt x="583" y="144"/>
                  <a:pt x="583" y="144"/>
                </a:cubicBezTo>
                <a:cubicBezTo>
                  <a:pt x="706" y="154"/>
                  <a:pt x="669" y="156"/>
                  <a:pt x="753" y="178"/>
                </a:cubicBezTo>
                <a:cubicBezTo>
                  <a:pt x="781" y="197"/>
                  <a:pt x="804" y="203"/>
                  <a:pt x="837" y="212"/>
                </a:cubicBezTo>
                <a:cubicBezTo>
                  <a:pt x="909" y="208"/>
                  <a:pt x="991" y="236"/>
                  <a:pt x="1015" y="161"/>
                </a:cubicBezTo>
                <a:cubicBezTo>
                  <a:pt x="1022" y="105"/>
                  <a:pt x="1011" y="68"/>
                  <a:pt x="1066" y="51"/>
                </a:cubicBezTo>
                <a:cubicBezTo>
                  <a:pt x="1089" y="58"/>
                  <a:pt x="1116" y="60"/>
                  <a:pt x="1134" y="76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92291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Efekty eksperymentu ścieżka C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>
                <a:solidFill>
                  <a:schemeClr val="tx1"/>
                </a:solidFill>
              </a:rPr>
              <a:t>Uczniowie, których możliwości  pozwolą osiągnąć tylko status quasi – pracownika trafiają zwykle do szkół przysposobienia zawodowego. Absolwenci Specjalnej Szkoły Przysposabiającej do Pracy są w znacznie gorszej sytuacji, niż ich rówieśnicy po szkole zawodowej.  Przede wszystkim potrzebują oni więcej czasu na opanowanie umiejętności zawodowych i społecznych. Obserwuje się, że dopiero około 24. roku życia są przygotowani do pełnienia pod kontrolą różnych ról społecznych. Po ukończeniu szkoły przysposabiającej, w wieku 19-20 lat, nie są gotowi na podjęcie żadnej aktywności zawodowej - mogą stać się tylko uczestnikami warsztatów terapii zajęciowej.</a:t>
            </a:r>
          </a:p>
          <a:p>
            <a:r>
              <a:rPr lang="pl-PL" dirty="0">
                <a:solidFill>
                  <a:schemeClr val="tx1"/>
                </a:solidFill>
              </a:rPr>
              <a:t> Potrzebna jest forma edukacji, która zajęłaby się utrwalaniem umiejętności społecznych i pracowniczych -  rolę taką mogłoby pełnić </a:t>
            </a:r>
            <a:r>
              <a:rPr lang="pl-PL" b="1" dirty="0">
                <a:solidFill>
                  <a:schemeClr val="tx1"/>
                </a:solidFill>
              </a:rPr>
              <a:t>Specjalne Studium Uzupełniające</a:t>
            </a:r>
            <a:r>
              <a:rPr lang="pl-PL" dirty="0">
                <a:solidFill>
                  <a:schemeClr val="tx1"/>
                </a:solidFill>
              </a:rPr>
              <a:t> utworzone na podbudowie Szkoły Specjalnej Przysposabiającej do Pracy.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21343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/>
              <a:t>Dylematy: co dalej po szkole ponadgimnazjalnej/ponadpodstawowej?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>
                <a:solidFill>
                  <a:schemeClr val="tx1"/>
                </a:solidFill>
              </a:rPr>
              <a:t>są uczniowie z niepełnosprawnościami, którzy zdobywają zawód i mogą rozpocząć pracę zawodową – tu jednak jest duże bezrobocie, obawy pracodawców, obawy rodziców, brak odpowiednich warunków pracy i możliwości ich zapewnienia dla danej osoby…..</a:t>
            </a:r>
          </a:p>
          <a:p>
            <a:r>
              <a:rPr lang="pl-PL" dirty="0">
                <a:solidFill>
                  <a:schemeClr val="tx1"/>
                </a:solidFill>
              </a:rPr>
              <a:t>są uczniowie z niepełnosprawnościami, którzy zdają maturę i mogą iść na studia (są samodzielni lub mają zapewnione specjalistyczne wsparcie – już spoza oświaty)</a:t>
            </a:r>
          </a:p>
          <a:p>
            <a:r>
              <a:rPr lang="pl-PL" dirty="0">
                <a:solidFill>
                  <a:schemeClr val="tx1"/>
                </a:solidFill>
              </a:rPr>
              <a:t>są uczniowie z różnymi niepełnosprawnościami, którzy mogą uczyć się dalej w szkołach policealnych (są samodzielni lub mają zapewnione specjalistyczne wsparcie – już spoza oświaty)</a:t>
            </a:r>
          </a:p>
          <a:p>
            <a:r>
              <a:rPr lang="pl-PL" b="1" dirty="0">
                <a:solidFill>
                  <a:schemeClr val="tx1"/>
                </a:solidFill>
              </a:rPr>
              <a:t>są uczniowie, którzy pozostają w domu, gdyż ukończyli liceum ogólnokształcące bez zawodu i nie są samodzielni, zdobyli zawód, jednak bez możliwości zatrudnienia na rynku pracy, ich stan zdrowia pogorszył się……</a:t>
            </a:r>
          </a:p>
        </p:txBody>
      </p:sp>
    </p:spTree>
    <p:extLst>
      <p:ext uri="{BB962C8B-B14F-4D97-AF65-F5344CB8AC3E}">
        <p14:creationId xmlns:p14="http://schemas.microsoft.com/office/powerpoint/2010/main" val="18612429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Kształcenie ustawiczne osób z SPE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>
                <a:solidFill>
                  <a:schemeClr val="tx1"/>
                </a:solidFill>
              </a:rPr>
              <a:t>Optymalizacja potencjału zawodowego i pełna rehabilitacja zawodowa wymaga objęcia kształceniem ustawicznym środowiska dorosłych osób niepełnosprawnych – dotyczy to kontynuacji kształcenia, doskonalenia zawodowego, nauki nowego zawodu. Celem tak rozumianego kształcenia ustawicznego powinno być:</a:t>
            </a:r>
          </a:p>
          <a:p>
            <a:pPr lvl="0"/>
            <a:r>
              <a:rPr lang="pl-PL" dirty="0">
                <a:solidFill>
                  <a:schemeClr val="tx1"/>
                </a:solidFill>
              </a:rPr>
              <a:t>Uczestniczenie w kursach kształcenia zawodowego</a:t>
            </a:r>
          </a:p>
          <a:p>
            <a:pPr lvl="0"/>
            <a:r>
              <a:rPr lang="pl-PL" dirty="0">
                <a:solidFill>
                  <a:schemeClr val="tx1"/>
                </a:solidFill>
              </a:rPr>
              <a:t>podtrzymywanie nabytych umiejętności,</a:t>
            </a:r>
          </a:p>
          <a:p>
            <a:pPr lvl="0"/>
            <a:r>
              <a:rPr lang="pl-PL" dirty="0">
                <a:solidFill>
                  <a:schemeClr val="tx1"/>
                </a:solidFill>
              </a:rPr>
              <a:t>przekwalifikowanie (wymuszone przez zmiany na rynku pracy lub zmiany w zakresie potrzeb i sprawności osoby),</a:t>
            </a:r>
          </a:p>
          <a:p>
            <a:pPr lvl="0"/>
            <a:r>
              <a:rPr lang="pl-PL" dirty="0">
                <a:solidFill>
                  <a:schemeClr val="tx1"/>
                </a:solidFill>
              </a:rPr>
              <a:t>poszerzenie edukacji w różnych obszarach,</a:t>
            </a:r>
          </a:p>
          <a:p>
            <a:pPr lvl="0"/>
            <a:r>
              <a:rPr lang="pl-PL" dirty="0">
                <a:solidFill>
                  <a:schemeClr val="tx1"/>
                </a:solidFill>
              </a:rPr>
              <a:t>utrzymywanie motywacji do aktywności zawodowej,</a:t>
            </a:r>
          </a:p>
          <a:p>
            <a:pPr lvl="0"/>
            <a:r>
              <a:rPr lang="pl-PL" dirty="0">
                <a:solidFill>
                  <a:schemeClr val="tx1"/>
                </a:solidFill>
              </a:rPr>
              <a:t>zapewnienie ciągłej realizacji indywidualnych programów edukacyjnych również w życiu dorosłym.</a:t>
            </a:r>
          </a:p>
          <a:p>
            <a:r>
              <a:rPr lang="pl-PL" dirty="0">
                <a:solidFill>
                  <a:schemeClr val="tx1"/>
                </a:solidFill>
              </a:rPr>
              <a:t>Zadania te podjęło w Gdańsku Centrum Kształcenia Zawodowego i Ustawicznego nr 1.</a:t>
            </a: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648047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/>
              <a:t>Propozycja : co dalej po szkole ponadgimnazjalne/ponadpodstawowej?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65337" y="1427968"/>
            <a:ext cx="7630745" cy="5214880"/>
          </a:xfrm>
        </p:spPr>
        <p:txBody>
          <a:bodyPr>
            <a:normAutofit fontScale="92500" lnSpcReduction="10000"/>
          </a:bodyPr>
          <a:lstStyle/>
          <a:p>
            <a:r>
              <a:rPr lang="pl-PL" dirty="0">
                <a:solidFill>
                  <a:schemeClr val="tx1"/>
                </a:solidFill>
              </a:rPr>
              <a:t>Centrum Kształcenia Zawodowego  i Ustawicznego nr 1 w Gdańsku od 2012 r. prowadzi </a:t>
            </a:r>
            <a:r>
              <a:rPr lang="pl-PL" b="1" dirty="0">
                <a:solidFill>
                  <a:schemeClr val="tx1"/>
                </a:solidFill>
              </a:rPr>
              <a:t>kwalifikacyjne kursy zawodowe</a:t>
            </a:r>
            <a:r>
              <a:rPr lang="pl-PL" dirty="0">
                <a:solidFill>
                  <a:schemeClr val="tx1"/>
                </a:solidFill>
              </a:rPr>
              <a:t>, które są ogromną szansą dla dorosłych osób chcących uzyskać bądź podnieść swoje kwalifikacje. Od 2015 r. kwalifikacyjne kursy zawodowe adresowane również dla osób niepełnosprawnych</a:t>
            </a:r>
          </a:p>
          <a:p>
            <a:r>
              <a:rPr lang="pl-PL" dirty="0">
                <a:solidFill>
                  <a:schemeClr val="tx1"/>
                </a:solidFill>
              </a:rPr>
              <a:t>celem KKZ aktywizacja zawodowa oraz podniesienie zdolności do zatrudnienia poprzez przygotowanie do zawodu na kwalifikacyjnych kursach zawodowych oraz zapobieganie wykluczeniu społecznemu poprzez podejmowanie i utrzymanie aktywność zawodowej</a:t>
            </a:r>
          </a:p>
          <a:p>
            <a:r>
              <a:rPr lang="pl-PL" dirty="0">
                <a:solidFill>
                  <a:schemeClr val="tx1"/>
                </a:solidFill>
              </a:rPr>
              <a:t>ponieważ jest to szkoła, która przyjmuje osoby po zrealizowaniu przez nie obowiązku szkolnego i obowiązku nauki, warunkiem dla osoby niepełnosprawnej jest orzeczenie o stopniu niepełnosprawności wydane przez Miejski/Powiatowy Zespół ds. Niepełnosprawności (orzeczenie tzw. </a:t>
            </a:r>
            <a:r>
              <a:rPr lang="pl-PL" dirty="0" err="1">
                <a:solidFill>
                  <a:schemeClr val="tx1"/>
                </a:solidFill>
              </a:rPr>
              <a:t>pozaoświatowe</a:t>
            </a:r>
            <a:r>
              <a:rPr lang="pl-PL" dirty="0">
                <a:solidFill>
                  <a:schemeClr val="tx1"/>
                </a:solidFill>
              </a:rPr>
              <a:t>)</a:t>
            </a: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8959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Kwalifikacyjne Kursy Zawodowe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63220" y="1600200"/>
            <a:ext cx="7493374" cy="5015753"/>
          </a:xfrm>
        </p:spPr>
        <p:txBody>
          <a:bodyPr>
            <a:normAutofit fontScale="92500"/>
          </a:bodyPr>
          <a:lstStyle/>
          <a:p>
            <a:r>
              <a:rPr lang="pl-PL" dirty="0">
                <a:solidFill>
                  <a:schemeClr val="tx1"/>
                </a:solidFill>
              </a:rPr>
              <a:t>placówka przystosowana jest do osób z różnymi niepełnosprawnościami, w tym z niepełnosprawnością ruchową (windy)</a:t>
            </a:r>
          </a:p>
          <a:p>
            <a:r>
              <a:rPr lang="pl-PL" dirty="0">
                <a:solidFill>
                  <a:schemeClr val="tx1"/>
                </a:solidFill>
              </a:rPr>
              <a:t>zajęcia prowadzone są w małych 5-7 osobowych grupach</a:t>
            </a:r>
          </a:p>
          <a:p>
            <a:r>
              <a:rPr lang="pl-PL" dirty="0">
                <a:solidFill>
                  <a:schemeClr val="tx1"/>
                </a:solidFill>
              </a:rPr>
              <a:t>kadra nauczycielska posiada doświadczenie i przygotowanie pedagogiczne do pracy z osobami niepełnosprawnymi</a:t>
            </a:r>
          </a:p>
          <a:p>
            <a:r>
              <a:rPr lang="pl-PL" dirty="0">
                <a:solidFill>
                  <a:schemeClr val="tx1"/>
                </a:solidFill>
              </a:rPr>
              <a:t>w placówce pracują także asystenci osób niepełnosprawnych</a:t>
            </a:r>
          </a:p>
          <a:p>
            <a:r>
              <a:rPr lang="pl-PL" dirty="0">
                <a:solidFill>
                  <a:schemeClr val="tx1"/>
                </a:solidFill>
              </a:rPr>
              <a:t>placówka pomaga w transporcie osób niepełnosprawnych (posiada </a:t>
            </a:r>
            <a:r>
              <a:rPr lang="pl-PL" dirty="0" err="1">
                <a:solidFill>
                  <a:schemeClr val="tx1"/>
                </a:solidFill>
              </a:rPr>
              <a:t>busa</a:t>
            </a:r>
            <a:r>
              <a:rPr lang="pl-PL" dirty="0">
                <a:solidFill>
                  <a:schemeClr val="tx1"/>
                </a:solidFill>
              </a:rPr>
              <a:t>)</a:t>
            </a:r>
          </a:p>
          <a:p>
            <a:r>
              <a:rPr lang="pl-PL" dirty="0">
                <a:solidFill>
                  <a:schemeClr val="tx1"/>
                </a:solidFill>
              </a:rPr>
              <a:t>w placówce zorganizowano pokój tzw. relaksacyjny (uczestnikami KKZ są także osoby z autyzmem, które czasami potrzebują wyciszenia)</a:t>
            </a:r>
          </a:p>
          <a:p>
            <a:r>
              <a:rPr lang="pl-PL" dirty="0">
                <a:solidFill>
                  <a:schemeClr val="tx1"/>
                </a:solidFill>
              </a:rPr>
              <a:t>dodatkowo prowadzone są zajęcia z </a:t>
            </a:r>
            <a:r>
              <a:rPr lang="pl-PL" dirty="0" err="1">
                <a:solidFill>
                  <a:schemeClr val="tx1"/>
                </a:solidFill>
              </a:rPr>
              <a:t>dogoterapii</a:t>
            </a:r>
            <a:endParaRPr lang="pl-PL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763236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022" y="-1696"/>
            <a:ext cx="5523977" cy="607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>
            <a:spLocks noChangeArrowheads="1"/>
          </p:cNvSpPr>
          <p:nvPr/>
        </p:nvSpPr>
        <p:spPr bwMode="auto">
          <a:xfrm>
            <a:off x="3482236" y="0"/>
            <a:ext cx="557408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3300" b="1" dirty="0">
                <a:solidFill>
                  <a:srgbClr val="002060"/>
                </a:solidFill>
                <a:cs typeface="Arial" panose="020B0604020202020204" pitchFamily="34" charset="0"/>
              </a:rPr>
              <a:t>KWALIFIKACYJNE KURSY ZAWODOWE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100" b="1" dirty="0">
                <a:solidFill>
                  <a:srgbClr val="002060"/>
                </a:solidFill>
                <a:cs typeface="Arial" panose="020B0604020202020204" pitchFamily="34" charset="0"/>
              </a:rPr>
              <a:t>	      </a:t>
            </a:r>
            <a:r>
              <a:rPr lang="pl-PL" altLang="pl-PL" sz="2400" b="1" dirty="0">
                <a:solidFill>
                  <a:srgbClr val="002060"/>
                </a:solidFill>
                <a:cs typeface="Arial" panose="020B0604020202020204" pitchFamily="34" charset="0"/>
              </a:rPr>
              <a:t>dla osób z niepełnosprawnością</a:t>
            </a:r>
          </a:p>
        </p:txBody>
      </p:sp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1268634" y="1753034"/>
            <a:ext cx="3804218" cy="4608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l-PL" sz="1800" dirty="0">
                <a:latin typeface="+mj-lt"/>
              </a:rPr>
              <a:t>Obecnie na kwalifikacyjne kursy zawodowe uczęszczają 42 osoby niepełnosprawne. 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l-PL" sz="1800" dirty="0">
                <a:latin typeface="+mj-lt"/>
              </a:rPr>
              <a:t>Na zajęciach pracujemy w małych grupach 5-7 osobowych.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br>
              <a:rPr lang="pl-PL" sz="1800" dirty="0">
                <a:latin typeface="+mj-lt"/>
              </a:rPr>
            </a:br>
            <a:r>
              <a:rPr lang="pl-PL" sz="1800" dirty="0">
                <a:latin typeface="+mj-lt"/>
              </a:rPr>
              <a:t>W roku szkolnym 2017/2018 kształcimy w zawodach: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</a:pPr>
            <a:r>
              <a:rPr lang="pl-PL" sz="1800" dirty="0">
                <a:latin typeface="+mj-lt"/>
              </a:rPr>
              <a:t>Technik cyfrowych procesów graficznych – 4 grupy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</a:pPr>
            <a:r>
              <a:rPr lang="pl-PL" sz="1800" dirty="0">
                <a:latin typeface="+mj-lt"/>
              </a:rPr>
              <a:t>Technik procesów introligatorskich – 1 grupa 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</a:pPr>
            <a:r>
              <a:rPr lang="pl-PL" sz="1800" dirty="0">
                <a:latin typeface="+mj-lt"/>
              </a:rPr>
              <a:t>Fototechnik – 2 grupy 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</a:pPr>
            <a:endParaRPr lang="pl-PL" sz="1400" dirty="0"/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pl-PL" sz="1400" dirty="0"/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pl-PL" altLang="pl-PL" sz="2100" dirty="0"/>
              <a:t>		</a:t>
            </a:r>
            <a:endParaRPr lang="pl-PL" altLang="pl-PL" sz="2100" b="1" dirty="0">
              <a:solidFill>
                <a:srgbClr val="002060"/>
              </a:solidFill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244" y="202253"/>
            <a:ext cx="767756" cy="1072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73" r="25281" b="11944"/>
          <a:stretch/>
        </p:blipFill>
        <p:spPr>
          <a:xfrm>
            <a:off x="6025394" y="1632402"/>
            <a:ext cx="1671834" cy="14018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Obraz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7" r="10973"/>
          <a:stretch/>
        </p:blipFill>
        <p:spPr>
          <a:xfrm>
            <a:off x="6126731" y="3648667"/>
            <a:ext cx="1696131" cy="125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Obraz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1" r="3250" b="8143"/>
          <a:stretch/>
        </p:blipFill>
        <p:spPr>
          <a:xfrm>
            <a:off x="5088313" y="4658030"/>
            <a:ext cx="1825574" cy="14138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53"/>
          <a:stretch/>
        </p:blipFill>
        <p:spPr>
          <a:xfrm>
            <a:off x="5025007" y="2738728"/>
            <a:ext cx="1719680" cy="13572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779415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4898570" y="711202"/>
            <a:ext cx="3559629" cy="359997"/>
          </a:xfrm>
        </p:spPr>
        <p:txBody>
          <a:bodyPr>
            <a:normAutofit fontScale="47500" lnSpcReduction="20000"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68229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2"/>
          <p:cNvSpPr>
            <a:spLocks noChangeArrowheads="1"/>
          </p:cNvSpPr>
          <p:nvPr/>
        </p:nvSpPr>
        <p:spPr bwMode="auto">
          <a:xfrm>
            <a:off x="1524001" y="773115"/>
            <a:ext cx="5347097" cy="3482975"/>
          </a:xfrm>
          <a:prstGeom prst="ellipse">
            <a:avLst/>
          </a:prstGeom>
          <a:solidFill>
            <a:srgbClr val="5A84D8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49263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pl-PL" sz="1800" b="1" dirty="0" err="1">
                <a:solidFill>
                  <a:srgbClr val="000000"/>
                </a:solidFill>
                <a:latin typeface="Arial Black" panose="020B0A040201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Dziecko</a:t>
            </a:r>
            <a:r>
              <a:rPr lang="en-GB" altLang="pl-PL" sz="1800" b="1" dirty="0">
                <a:solidFill>
                  <a:srgbClr val="000000"/>
                </a:solidFill>
                <a:latin typeface="Arial Black" panose="020B0A040201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+ </a:t>
            </a:r>
            <a:r>
              <a:rPr lang="en-GB" altLang="pl-PL" sz="1800" b="1" dirty="0" err="1">
                <a:solidFill>
                  <a:srgbClr val="000000"/>
                </a:solidFill>
                <a:latin typeface="Arial Black" panose="020B0A040201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Rodzice</a:t>
            </a:r>
            <a:endParaRPr lang="en-GB" altLang="pl-PL" sz="1800" b="1" dirty="0">
              <a:solidFill>
                <a:srgbClr val="000000"/>
              </a:solidFill>
              <a:latin typeface="Arial Black" panose="020B0A0402010202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pl-PL" sz="1800" b="1" dirty="0">
              <a:solidFill>
                <a:srgbClr val="000000"/>
              </a:solidFill>
              <a:latin typeface="Arial Black" panose="020B0A0402010202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pl-PL" sz="1800" b="1" dirty="0">
              <a:solidFill>
                <a:srgbClr val="000000"/>
              </a:solidFill>
              <a:latin typeface="Arial Black" panose="020B0A0402010202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pl-PL" sz="1800" b="1" dirty="0">
              <a:solidFill>
                <a:srgbClr val="000000"/>
              </a:solidFill>
              <a:latin typeface="Arial Black" panose="020B0A0402010202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pl-PL" sz="1800" b="1" dirty="0">
              <a:solidFill>
                <a:srgbClr val="000000"/>
              </a:solidFill>
              <a:latin typeface="Arial Black" panose="020B0A0402010202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pl-PL" sz="1800" b="1" dirty="0">
              <a:solidFill>
                <a:srgbClr val="000000"/>
              </a:solidFill>
              <a:latin typeface="Arial Black" panose="020B0A0402010202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pl-PL" sz="1800" b="1" dirty="0">
              <a:solidFill>
                <a:srgbClr val="000000"/>
              </a:solidFill>
              <a:latin typeface="Arial Black" panose="020B0A0402010202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pl-PL" sz="1800" b="1" dirty="0">
              <a:solidFill>
                <a:srgbClr val="000000"/>
              </a:solidFill>
              <a:latin typeface="Arial Black" panose="020B0A0402010202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9219" name="Oval 3"/>
          <p:cNvSpPr>
            <a:spLocks noChangeArrowheads="1"/>
          </p:cNvSpPr>
          <p:nvPr/>
        </p:nvSpPr>
        <p:spPr bwMode="auto">
          <a:xfrm>
            <a:off x="1871662" y="2205038"/>
            <a:ext cx="5130404" cy="4456112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49263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pl-PL" sz="1800" b="1">
              <a:solidFill>
                <a:srgbClr val="000000"/>
              </a:solidFill>
              <a:latin typeface="Arial Black" panose="020B0A0402010202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pl-PL" sz="1800" b="1">
              <a:solidFill>
                <a:srgbClr val="000000"/>
              </a:solidFill>
              <a:latin typeface="Arial Black" panose="020B0A0402010202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pl-PL" sz="1800" b="1">
              <a:solidFill>
                <a:srgbClr val="000000"/>
              </a:solidFill>
              <a:latin typeface="Arial Black" panose="020B0A0402010202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pl-PL" sz="1800" b="1">
              <a:solidFill>
                <a:srgbClr val="000000"/>
              </a:solidFill>
              <a:latin typeface="Arial Black" panose="020B0A0402010202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pl-PL" sz="1800" b="1">
              <a:solidFill>
                <a:srgbClr val="000000"/>
              </a:solidFill>
              <a:latin typeface="Arial Black" panose="020B0A0402010202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 sz="1800" b="1">
              <a:solidFill>
                <a:srgbClr val="000000"/>
              </a:solidFill>
              <a:latin typeface="Arial Black" panose="020B0A0402010202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 sz="1800" b="1">
              <a:solidFill>
                <a:srgbClr val="000000"/>
              </a:solidFill>
              <a:latin typeface="Arial Black" panose="020B0A0402010202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pl-PL" sz="1800" b="1">
                <a:solidFill>
                  <a:srgbClr val="000000"/>
                </a:solidFill>
                <a:latin typeface="Arial Black" panose="020B0A040201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Instytucje </a:t>
            </a:r>
            <a:endParaRPr lang="pl-PL" altLang="pl-PL" sz="1800" b="1">
              <a:solidFill>
                <a:srgbClr val="000000"/>
              </a:solidFill>
              <a:latin typeface="Arial Black" panose="020B0A0402010202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pl-PL" sz="1800" b="1">
                <a:solidFill>
                  <a:srgbClr val="000000"/>
                </a:solidFill>
                <a:latin typeface="Arial Black" panose="020B0A040201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i działania wspierające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366024" y="393700"/>
            <a:ext cx="18335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371600" y="3581400"/>
            <a:ext cx="138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 rot="-480000">
            <a:off x="3006328" y="5704811"/>
            <a:ext cx="2842022" cy="833178"/>
          </a:xfrm>
          <a:prstGeom prst="rect">
            <a:avLst/>
          </a:prstGeom>
          <a:solidFill>
            <a:srgbClr val="FFCC99"/>
          </a:solidFill>
          <a:ln w="316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500"/>
              </a:spcBef>
              <a:buClr>
                <a:srgbClr val="000000"/>
              </a:buClr>
              <a:buSzPct val="100000"/>
              <a:buNone/>
            </a:pPr>
            <a:r>
              <a:rPr lang="en-GB" altLang="pl-PL" sz="2400" b="1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Koordynator  WE UM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255545" y="2505075"/>
            <a:ext cx="1394222" cy="956288"/>
          </a:xfrm>
          <a:prstGeom prst="rect">
            <a:avLst/>
          </a:prstGeom>
          <a:solidFill>
            <a:srgbClr val="FFCCFF"/>
          </a:solidFill>
          <a:ln w="936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1125"/>
              </a:spcBef>
              <a:buClr>
                <a:srgbClr val="000000"/>
              </a:buClr>
              <a:buSzPct val="100000"/>
              <a:buNone/>
            </a:pPr>
            <a:r>
              <a:rPr lang="en-GB" altLang="pl-PL" sz="1400" b="1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Placówki specjalne i specjalistyczne</a:t>
            </a:r>
          </a:p>
        </p:txBody>
      </p:sp>
      <p:cxnSp>
        <p:nvCxnSpPr>
          <p:cNvPr id="9224" name="AutoShape 8"/>
          <p:cNvCxnSpPr>
            <a:cxnSpLocks noChangeShapeType="1"/>
          </p:cNvCxnSpPr>
          <p:nvPr/>
        </p:nvCxnSpPr>
        <p:spPr bwMode="auto">
          <a:xfrm>
            <a:off x="2331244" y="1447800"/>
            <a:ext cx="1191" cy="1588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225" name="AutoShape 9"/>
          <p:cNvCxnSpPr>
            <a:cxnSpLocks noChangeShapeType="1"/>
          </p:cNvCxnSpPr>
          <p:nvPr/>
        </p:nvCxnSpPr>
        <p:spPr bwMode="auto">
          <a:xfrm>
            <a:off x="2331244" y="1447800"/>
            <a:ext cx="1191" cy="1588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226" name="AutoShape 10"/>
          <p:cNvCxnSpPr>
            <a:cxnSpLocks noChangeShapeType="1"/>
            <a:stCxn id="9222" idx="3"/>
            <a:endCxn id="9240" idx="3"/>
          </p:cNvCxnSpPr>
          <p:nvPr/>
        </p:nvCxnSpPr>
        <p:spPr bwMode="auto">
          <a:xfrm flipH="1" flipV="1">
            <a:off x="5012217" y="3333638"/>
            <a:ext cx="822304" cy="2589995"/>
          </a:xfrm>
          <a:prstGeom prst="bentConnector3">
            <a:avLst>
              <a:gd name="adj1" fmla="val -29482"/>
            </a:avLst>
          </a:prstGeom>
          <a:noFill/>
          <a:ln w="38227">
            <a:solidFill>
              <a:srgbClr val="FF0000"/>
            </a:solidFill>
            <a:miter lim="800000"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6246019" y="1341440"/>
            <a:ext cx="1485900" cy="956288"/>
          </a:xfrm>
          <a:prstGeom prst="rect">
            <a:avLst/>
          </a:prstGeom>
          <a:solidFill>
            <a:srgbClr val="FF99CC"/>
          </a:solidFill>
          <a:ln w="9360">
            <a:solidFill>
              <a:srgbClr val="99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pl-PL" sz="1400" b="1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Ośrodki wczesnego </a:t>
            </a: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pl-PL" sz="1400" b="1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wspomagania rozwoju</a:t>
            </a:r>
          </a:p>
        </p:txBody>
      </p:sp>
      <p:cxnSp>
        <p:nvCxnSpPr>
          <p:cNvPr id="9228" name="AutoShape 12"/>
          <p:cNvCxnSpPr>
            <a:cxnSpLocks noChangeShapeType="1"/>
          </p:cNvCxnSpPr>
          <p:nvPr/>
        </p:nvCxnSpPr>
        <p:spPr bwMode="auto">
          <a:xfrm>
            <a:off x="2331244" y="1447800"/>
            <a:ext cx="1191" cy="1588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1410892" y="3779840"/>
            <a:ext cx="1350169" cy="877887"/>
          </a:xfrm>
          <a:prstGeom prst="rect">
            <a:avLst/>
          </a:prstGeom>
          <a:solidFill>
            <a:srgbClr val="99FF99"/>
          </a:solidFill>
          <a:ln w="3175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49263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pl-PL" sz="1400" b="1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Poradnie </a:t>
            </a: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pl-PL" sz="1400" b="1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Pedagogiczno-</a:t>
            </a: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pl-PL" sz="1400" b="1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Psychologiczne</a:t>
            </a:r>
          </a:p>
        </p:txBody>
      </p:sp>
      <p:cxnSp>
        <p:nvCxnSpPr>
          <p:cNvPr id="9230" name="AutoShape 14"/>
          <p:cNvCxnSpPr>
            <a:cxnSpLocks noChangeShapeType="1"/>
            <a:stCxn id="9229" idx="3"/>
            <a:endCxn id="9235" idx="2"/>
          </p:cNvCxnSpPr>
          <p:nvPr/>
        </p:nvCxnSpPr>
        <p:spPr bwMode="auto">
          <a:xfrm flipV="1">
            <a:off x="2761061" y="3320969"/>
            <a:ext cx="664369" cy="897815"/>
          </a:xfrm>
          <a:prstGeom prst="straightConnector1">
            <a:avLst/>
          </a:prstGeom>
          <a:noFill/>
          <a:ln w="38227">
            <a:solidFill>
              <a:srgbClr val="008000"/>
            </a:solidFill>
            <a:miter lim="800000"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231" name="AutoShape 15"/>
          <p:cNvCxnSpPr>
            <a:cxnSpLocks noChangeShapeType="1"/>
            <a:stCxn id="9240" idx="3"/>
            <a:endCxn id="9227" idx="1"/>
          </p:cNvCxnSpPr>
          <p:nvPr/>
        </p:nvCxnSpPr>
        <p:spPr bwMode="auto">
          <a:xfrm flipV="1">
            <a:off x="5012217" y="1819584"/>
            <a:ext cx="1233802" cy="1514054"/>
          </a:xfrm>
          <a:prstGeom prst="straightConnector1">
            <a:avLst/>
          </a:prstGeom>
          <a:noFill/>
          <a:ln w="38160">
            <a:solidFill>
              <a:srgbClr val="993366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2789635" y="0"/>
            <a:ext cx="5049440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 Black" panose="020B0A04020102020204" pitchFamily="34" charset="0"/>
              <a:buNone/>
            </a:pPr>
            <a:r>
              <a:rPr lang="en-GB" altLang="pl-PL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Zaspakajanie</a:t>
            </a:r>
            <a:r>
              <a:rPr lang="en-GB" altLang="pl-PL" sz="2000" dirty="0">
                <a:solidFill>
                  <a:srgbClr val="C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pl-PL" altLang="pl-PL" sz="2000" dirty="0">
                <a:solidFill>
                  <a:srgbClr val="C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szczególnych</a:t>
            </a:r>
            <a:r>
              <a:rPr lang="en-GB" altLang="pl-PL" sz="2000" dirty="0">
                <a:solidFill>
                  <a:srgbClr val="C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GB" altLang="pl-PL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potrzeb</a:t>
            </a:r>
            <a:r>
              <a:rPr lang="en-GB" altLang="pl-PL" sz="2000" dirty="0">
                <a:solidFill>
                  <a:srgbClr val="C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GB" altLang="pl-PL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edukacyjnych</a:t>
            </a:r>
            <a:r>
              <a:rPr lang="en-GB" altLang="pl-PL" sz="2000" dirty="0">
                <a:solidFill>
                  <a:srgbClr val="C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GB" altLang="pl-PL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dzieci</a:t>
            </a:r>
            <a:r>
              <a:rPr lang="en-GB" altLang="pl-PL" sz="2000" dirty="0">
                <a:solidFill>
                  <a:srgbClr val="C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GB" altLang="pl-PL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i</a:t>
            </a:r>
            <a:r>
              <a:rPr lang="en-GB" altLang="pl-PL" sz="2000" dirty="0">
                <a:solidFill>
                  <a:srgbClr val="C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pl-PL" altLang="pl-PL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młodzieży</a:t>
            </a:r>
            <a:r>
              <a:rPr lang="en-GB" altLang="pl-PL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GB" altLang="pl-PL" sz="2000" dirty="0">
                <a:solidFill>
                  <a:srgbClr val="C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w </a:t>
            </a:r>
            <a:r>
              <a:rPr lang="en-GB" altLang="pl-PL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Gdańsku</a:t>
            </a:r>
            <a:br>
              <a:rPr lang="en-GB" altLang="pl-PL" sz="2000" dirty="0"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rPr>
            </a:br>
            <a:endParaRPr lang="en-GB" altLang="pl-PL" sz="2000" dirty="0"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auto">
          <a:xfrm>
            <a:off x="4139803" y="3622874"/>
            <a:ext cx="2119313" cy="2169719"/>
          </a:xfrm>
          <a:prstGeom prst="roundRect">
            <a:avLst>
              <a:gd name="adj" fmla="val 29282"/>
            </a:avLst>
          </a:prstGeom>
          <a:solidFill>
            <a:srgbClr val="FFCCFF"/>
          </a:solidFill>
          <a:ln w="28448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defTabSz="449263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875"/>
              </a:spcBef>
              <a:buClr>
                <a:srgbClr val="000000"/>
              </a:buClr>
              <a:buSzPct val="100000"/>
              <a:buNone/>
            </a:pPr>
            <a:r>
              <a:rPr lang="en-GB" altLang="pl-PL" sz="1400" b="1" dirty="0" err="1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Przedszkola</a:t>
            </a:r>
            <a:r>
              <a:rPr lang="en-GB" altLang="pl-PL" sz="1400" b="1" dirty="0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, </a:t>
            </a:r>
            <a:r>
              <a:rPr lang="en-GB" altLang="pl-PL" sz="1400" b="1" dirty="0" err="1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szkoły</a:t>
            </a:r>
            <a:r>
              <a:rPr lang="en-GB" altLang="pl-PL" sz="1400" b="1" dirty="0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GB" altLang="pl-PL" sz="1400" b="1" dirty="0" err="1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rejonowe</a:t>
            </a:r>
            <a:r>
              <a:rPr lang="en-GB" altLang="pl-PL" sz="1400" b="1" dirty="0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GB" altLang="pl-PL" sz="1400" b="1" dirty="0" err="1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wyspecjalizowane</a:t>
            </a:r>
            <a:r>
              <a:rPr lang="en-GB" altLang="pl-PL" sz="1400" b="1" dirty="0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 w </a:t>
            </a:r>
            <a:r>
              <a:rPr lang="en-GB" altLang="pl-PL" sz="1400" b="1" dirty="0" err="1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zaspokajaniu</a:t>
            </a:r>
            <a:r>
              <a:rPr lang="en-GB" altLang="pl-PL" sz="1400" b="1" dirty="0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GB" altLang="pl-PL" sz="1400" b="1" dirty="0" err="1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określonych</a:t>
            </a:r>
            <a:r>
              <a:rPr lang="en-GB" altLang="pl-PL" sz="1400" b="1" dirty="0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pl-PL" altLang="pl-PL" sz="1400" b="1" dirty="0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szczególnych</a:t>
            </a:r>
            <a:r>
              <a:rPr lang="en-GB" altLang="pl-PL" sz="1400" b="1" dirty="0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GB" altLang="pl-PL" sz="1400" b="1" dirty="0" err="1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potrzeb</a:t>
            </a:r>
            <a:r>
              <a:rPr lang="en-GB" altLang="pl-PL" sz="1400" b="1" dirty="0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GB" altLang="pl-PL" sz="1400" b="1" dirty="0" err="1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edukacyjnych</a:t>
            </a:r>
            <a:r>
              <a:rPr lang="en-GB" altLang="pl-PL" sz="1400" b="1" dirty="0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1601391" y="1484315"/>
            <a:ext cx="432197" cy="1587"/>
          </a:xfrm>
          <a:prstGeom prst="line">
            <a:avLst/>
          </a:prstGeom>
          <a:noFill/>
          <a:ln w="9540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2250282" y="2565402"/>
            <a:ext cx="2350294" cy="755567"/>
          </a:xfrm>
          <a:prstGeom prst="rect">
            <a:avLst/>
          </a:prstGeom>
          <a:solidFill>
            <a:srgbClr val="FFCCFF"/>
          </a:solidFill>
          <a:ln w="468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720" tIns="65520" rIns="108720" bIns="65520">
            <a:spAutoFit/>
          </a:bodyPr>
          <a:lstStyle>
            <a:lvl1pPr defTabSz="449263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1500"/>
              </a:spcBef>
              <a:buClr>
                <a:srgbClr val="000000"/>
              </a:buClr>
              <a:buSzPct val="100000"/>
              <a:buNone/>
            </a:pPr>
            <a:r>
              <a:rPr lang="en-GB" altLang="pl-PL" sz="1400" b="1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Szkoły rejonowe</a:t>
            </a:r>
          </a:p>
          <a:p>
            <a:pPr algn="ctr">
              <a:spcBef>
                <a:spcPts val="1500"/>
              </a:spcBef>
              <a:buClr>
                <a:srgbClr val="000000"/>
              </a:buClr>
              <a:buSzPct val="100000"/>
              <a:buNone/>
            </a:pPr>
            <a:r>
              <a:rPr lang="en-GB" altLang="pl-PL" sz="1400" b="1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Przedszkola najbliższe</a:t>
            </a:r>
          </a:p>
        </p:txBody>
      </p:sp>
      <p:cxnSp>
        <p:nvCxnSpPr>
          <p:cNvPr id="9236" name="AutoShape 20"/>
          <p:cNvCxnSpPr>
            <a:cxnSpLocks noChangeShapeType="1"/>
            <a:stCxn id="9240" idx="3"/>
            <a:endCxn id="9233" idx="0"/>
          </p:cNvCxnSpPr>
          <p:nvPr/>
        </p:nvCxnSpPr>
        <p:spPr bwMode="auto">
          <a:xfrm>
            <a:off x="5012217" y="3333638"/>
            <a:ext cx="187243" cy="289236"/>
          </a:xfrm>
          <a:prstGeom prst="straightConnector1">
            <a:avLst/>
          </a:prstGeom>
          <a:noFill/>
          <a:ln w="38160">
            <a:solidFill>
              <a:srgbClr val="993366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237" name="AutoShape 21"/>
          <p:cNvCxnSpPr>
            <a:cxnSpLocks noChangeShapeType="1"/>
            <a:stCxn id="9240" idx="3"/>
            <a:endCxn id="9223" idx="1"/>
          </p:cNvCxnSpPr>
          <p:nvPr/>
        </p:nvCxnSpPr>
        <p:spPr bwMode="auto">
          <a:xfrm flipV="1">
            <a:off x="5012217" y="2983219"/>
            <a:ext cx="1243328" cy="350419"/>
          </a:xfrm>
          <a:prstGeom prst="straightConnector1">
            <a:avLst/>
          </a:prstGeom>
          <a:noFill/>
          <a:ln w="38160">
            <a:solidFill>
              <a:srgbClr val="993366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238" name="AutoShape 22"/>
          <p:cNvCxnSpPr>
            <a:cxnSpLocks noChangeShapeType="1"/>
            <a:stCxn id="9229" idx="3"/>
            <a:endCxn id="9233" idx="1"/>
          </p:cNvCxnSpPr>
          <p:nvPr/>
        </p:nvCxnSpPr>
        <p:spPr bwMode="auto">
          <a:xfrm>
            <a:off x="2761061" y="4218784"/>
            <a:ext cx="1378742" cy="488950"/>
          </a:xfrm>
          <a:prstGeom prst="straightConnector1">
            <a:avLst/>
          </a:prstGeom>
          <a:noFill/>
          <a:ln w="38227">
            <a:solidFill>
              <a:srgbClr val="008000"/>
            </a:solidFill>
            <a:miter lim="800000"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239" name="AutoShape 23"/>
          <p:cNvCxnSpPr>
            <a:cxnSpLocks noChangeShapeType="1"/>
            <a:stCxn id="9227" idx="2"/>
            <a:endCxn id="9223" idx="0"/>
          </p:cNvCxnSpPr>
          <p:nvPr/>
        </p:nvCxnSpPr>
        <p:spPr bwMode="auto">
          <a:xfrm flipH="1">
            <a:off x="6952656" y="2297728"/>
            <a:ext cx="36313" cy="207347"/>
          </a:xfrm>
          <a:prstGeom prst="straightConnector1">
            <a:avLst/>
          </a:prstGeom>
          <a:noFill/>
          <a:ln w="38160">
            <a:solidFill>
              <a:srgbClr val="993366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9240" name="Text Box 24"/>
          <p:cNvSpPr txBox="1">
            <a:spLocks noChangeArrowheads="1"/>
          </p:cNvSpPr>
          <p:nvPr/>
        </p:nvSpPr>
        <p:spPr bwMode="auto">
          <a:xfrm rot="-787280">
            <a:off x="3548064" y="3223938"/>
            <a:ext cx="1483519" cy="556179"/>
          </a:xfrm>
          <a:prstGeom prst="rect">
            <a:avLst/>
          </a:prstGeom>
          <a:solidFill>
            <a:srgbClr val="FFCC99"/>
          </a:solidFill>
          <a:ln w="316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1500"/>
              </a:spcBef>
              <a:buClr>
                <a:srgbClr val="000000"/>
              </a:buClr>
              <a:buSzPct val="100000"/>
              <a:buNone/>
            </a:pPr>
            <a:r>
              <a:rPr lang="en-GB" altLang="pl-PL" sz="1000" b="1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Szkoln</a:t>
            </a:r>
            <a:r>
              <a:rPr lang="pl-PL" altLang="pl-PL" sz="1000" b="1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e</a:t>
            </a:r>
            <a:r>
              <a:rPr lang="en-GB" altLang="pl-PL" sz="1000" b="1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 Zesp</a:t>
            </a:r>
            <a:r>
              <a:rPr lang="pl-PL" altLang="pl-PL" sz="1000" b="1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o</a:t>
            </a:r>
            <a:r>
              <a:rPr lang="en-GB" altLang="pl-PL" sz="1000" b="1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ł</a:t>
            </a:r>
            <a:r>
              <a:rPr lang="pl-PL" altLang="pl-PL" sz="1000" b="1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y Problemowo- Zadaniowe</a:t>
            </a:r>
            <a:r>
              <a:rPr lang="en-GB" altLang="pl-PL" sz="1000" b="1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 ds.SPE</a:t>
            </a:r>
          </a:p>
        </p:txBody>
      </p:sp>
      <p:sp>
        <p:nvSpPr>
          <p:cNvPr id="9241" name="Rectangle 26"/>
          <p:cNvSpPr>
            <a:spLocks noChangeArrowheads="1"/>
          </p:cNvSpPr>
          <p:nvPr/>
        </p:nvSpPr>
        <p:spPr bwMode="auto">
          <a:xfrm>
            <a:off x="6354366" y="3637518"/>
            <a:ext cx="1484709" cy="738664"/>
          </a:xfrm>
          <a:prstGeom prst="rect">
            <a:avLst/>
          </a:prstGeom>
          <a:solidFill>
            <a:srgbClr val="FFB7B9"/>
          </a:solidFill>
          <a:ln w="31750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b="1"/>
              <a:t>Koordynator  ds. SPE dla każdego obszaru </a:t>
            </a:r>
            <a:r>
              <a:rPr lang="pl-PL" altLang="pl-PL" sz="1800"/>
              <a:t> </a:t>
            </a:r>
          </a:p>
        </p:txBody>
      </p:sp>
      <p:cxnSp>
        <p:nvCxnSpPr>
          <p:cNvPr id="9242" name="AutoShape 27"/>
          <p:cNvCxnSpPr>
            <a:cxnSpLocks noChangeShapeType="1"/>
            <a:stCxn id="9229" idx="2"/>
            <a:endCxn id="9222" idx="1"/>
          </p:cNvCxnSpPr>
          <p:nvPr/>
        </p:nvCxnSpPr>
        <p:spPr bwMode="auto">
          <a:xfrm>
            <a:off x="2085977" y="4657727"/>
            <a:ext cx="934180" cy="1661440"/>
          </a:xfrm>
          <a:prstGeom prst="straightConnector1">
            <a:avLst/>
          </a:prstGeom>
          <a:noFill/>
          <a:ln w="38100">
            <a:solidFill>
              <a:srgbClr val="008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3" name="AutoShape 28"/>
          <p:cNvCxnSpPr>
            <a:cxnSpLocks noChangeShapeType="1"/>
            <a:stCxn id="9229" idx="3"/>
            <a:endCxn id="9229" idx="3"/>
          </p:cNvCxnSpPr>
          <p:nvPr/>
        </p:nvCxnSpPr>
        <p:spPr bwMode="auto">
          <a:xfrm>
            <a:off x="2772966" y="4219575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4" name="AutoShape 29"/>
          <p:cNvCxnSpPr>
            <a:cxnSpLocks noChangeShapeType="1"/>
            <a:stCxn id="9229" idx="3"/>
            <a:endCxn id="9240" idx="1"/>
          </p:cNvCxnSpPr>
          <p:nvPr/>
        </p:nvCxnSpPr>
        <p:spPr bwMode="auto">
          <a:xfrm flipV="1">
            <a:off x="2761061" y="3726546"/>
            <a:ext cx="806369" cy="492236"/>
          </a:xfrm>
          <a:prstGeom prst="straightConnector1">
            <a:avLst/>
          </a:prstGeom>
          <a:noFill/>
          <a:ln w="31750">
            <a:solidFill>
              <a:srgbClr val="008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085116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15354" y="403412"/>
            <a:ext cx="6813106" cy="1501588"/>
          </a:xfrm>
        </p:spPr>
        <p:txBody>
          <a:bodyPr>
            <a:normAutofit/>
          </a:bodyPr>
          <a:lstStyle/>
          <a:p>
            <a:r>
              <a:rPr lang="pl-PL" b="1" dirty="0"/>
              <a:t>Oferta dla dzieci małych – od urodzenia do rozpoczęcia realizacji obowiązku szkolnego: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7063" y="2232814"/>
            <a:ext cx="7762876" cy="4648200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chemeClr val="tx1"/>
                </a:solidFill>
              </a:rPr>
              <a:t>żłobki</a:t>
            </a:r>
          </a:p>
          <a:p>
            <a:r>
              <a:rPr lang="pl-PL" sz="2400" dirty="0">
                <a:solidFill>
                  <a:schemeClr val="tx1"/>
                </a:solidFill>
              </a:rPr>
              <a:t>przedszkola</a:t>
            </a:r>
          </a:p>
          <a:p>
            <a:r>
              <a:rPr lang="pl-PL" sz="2400" dirty="0">
                <a:solidFill>
                  <a:schemeClr val="tx1"/>
                </a:solidFill>
              </a:rPr>
              <a:t>wczesne wspomaganie rozwoju</a:t>
            </a:r>
          </a:p>
          <a:p>
            <a:r>
              <a:rPr lang="pl-PL" sz="2400" dirty="0">
                <a:solidFill>
                  <a:schemeClr val="tx1"/>
                </a:solidFill>
              </a:rPr>
              <a:t>placówki specjalistyczne wspierające</a:t>
            </a:r>
          </a:p>
        </p:txBody>
      </p:sp>
    </p:spTree>
    <p:extLst>
      <p:ext uri="{BB962C8B-B14F-4D97-AF65-F5344CB8AC3E}">
        <p14:creationId xmlns:p14="http://schemas.microsoft.com/office/powerpoint/2010/main" val="1194461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/>
              <a:t>Oferta dla dzieci małych – </a:t>
            </a:r>
            <a:r>
              <a:rPr lang="pl-PL" sz="2800" dirty="0"/>
              <a:t>żłobki</a:t>
            </a: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>
                <a:solidFill>
                  <a:schemeClr val="tx1"/>
                </a:solidFill>
              </a:rPr>
              <a:t>Gdański Zespół Żłobków </a:t>
            </a:r>
          </a:p>
          <a:p>
            <a:pPr marL="0" indent="0">
              <a:buNone/>
            </a:pPr>
            <a:r>
              <a:rPr lang="pl-PL" b="1" dirty="0">
                <a:solidFill>
                  <a:schemeClr val="tx1"/>
                </a:solidFill>
              </a:rPr>
              <a:t>13 publicznych placówek </a:t>
            </a:r>
            <a:r>
              <a:rPr lang="pl-PL" dirty="0">
                <a:solidFill>
                  <a:schemeClr val="tx1"/>
                </a:solidFill>
              </a:rPr>
              <a:t>ogólnodostępnych , 1088 miejsc ,aktualnie 83 dzieci z niepełnosprawnością, </a:t>
            </a:r>
          </a:p>
          <a:p>
            <a:pPr>
              <a:buFontTx/>
              <a:buChar char="-"/>
            </a:pPr>
            <a:r>
              <a:rPr lang="pl-PL" dirty="0">
                <a:solidFill>
                  <a:schemeClr val="tx1"/>
                </a:solidFill>
              </a:rPr>
              <a:t>dzieci mają zapewnioną opiekę i zajęcia wychowawcze takie same, jak pozostałe dzieci pełnosprawne</a:t>
            </a:r>
          </a:p>
          <a:p>
            <a:pPr>
              <a:buFontTx/>
              <a:buChar char="-"/>
            </a:pPr>
            <a:r>
              <a:rPr lang="pl-PL" dirty="0">
                <a:solidFill>
                  <a:schemeClr val="tx1"/>
                </a:solidFill>
              </a:rPr>
              <a:t>Opiekunowie realizują zalecenia wynikające z opinii o potrzebnym wsparciu rozwojowym ( dotyczącym warunków, stymulacji rozwoju, odpowiedniej diety )</a:t>
            </a:r>
          </a:p>
        </p:txBody>
      </p:sp>
    </p:spTree>
    <p:extLst>
      <p:ext uri="{BB962C8B-B14F-4D97-AF65-F5344CB8AC3E}">
        <p14:creationId xmlns:p14="http://schemas.microsoft.com/office/powerpoint/2010/main" val="4256782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800" b="1" dirty="0"/>
              <a:t>Oferta dla dzieci małych – przedszkola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b="1" dirty="0">
                <a:solidFill>
                  <a:schemeClr val="tx1"/>
                </a:solidFill>
              </a:rPr>
              <a:t>przedszkola prowadzone przez miasto Gdańsk </a:t>
            </a:r>
            <a:r>
              <a:rPr lang="pl-PL" dirty="0">
                <a:solidFill>
                  <a:schemeClr val="tx1"/>
                </a:solidFill>
              </a:rPr>
              <a:t>to:</a:t>
            </a:r>
          </a:p>
          <a:p>
            <a:r>
              <a:rPr lang="pl-PL" dirty="0">
                <a:solidFill>
                  <a:schemeClr val="tx1"/>
                </a:solidFill>
              </a:rPr>
              <a:t> ogólnodostępne - 54  przyjmują również dzieci na z orzeczeniami o potrzebie kształcenia specjalnego,</a:t>
            </a:r>
          </a:p>
          <a:p>
            <a:r>
              <a:rPr lang="pl-PL" dirty="0">
                <a:solidFill>
                  <a:schemeClr val="tx1"/>
                </a:solidFill>
              </a:rPr>
              <a:t> przedszkola integracyjne -  3 </a:t>
            </a:r>
          </a:p>
          <a:p>
            <a:r>
              <a:rPr lang="pl-PL" dirty="0">
                <a:solidFill>
                  <a:schemeClr val="tx1"/>
                </a:solidFill>
              </a:rPr>
              <a:t> przedszkola specjalne  - </a:t>
            </a:r>
            <a:r>
              <a:rPr lang="pl-PL" u="sng" dirty="0">
                <a:solidFill>
                  <a:schemeClr val="tx1"/>
                </a:solidFill>
              </a:rPr>
              <a:t> </a:t>
            </a:r>
            <a:r>
              <a:rPr lang="pl-PL" dirty="0">
                <a:solidFill>
                  <a:schemeClr val="tx1"/>
                </a:solidFill>
              </a:rPr>
              <a:t>4 publiczne  przedszkola dla dzieci: </a:t>
            </a:r>
          </a:p>
          <a:p>
            <a:pPr>
              <a:buFontTx/>
              <a:buChar char="-"/>
            </a:pPr>
            <a:r>
              <a:rPr lang="pl-PL" dirty="0">
                <a:solidFill>
                  <a:schemeClr val="tx1"/>
                </a:solidFill>
              </a:rPr>
              <a:t>z niepełnosprawnością ruchowa i innymi współwystępującymi niepełnosprawnościami (1) </a:t>
            </a:r>
          </a:p>
          <a:p>
            <a:pPr>
              <a:buFontTx/>
              <a:buChar char="-"/>
            </a:pPr>
            <a:r>
              <a:rPr lang="pl-PL" dirty="0">
                <a:solidFill>
                  <a:schemeClr val="tx1"/>
                </a:solidFill>
              </a:rPr>
              <a:t>z niepełnosprawnością intelektualną w stopniu umiarkowanym i znacznym (2) </a:t>
            </a:r>
          </a:p>
          <a:p>
            <a:pPr>
              <a:buFontTx/>
              <a:buChar char="-"/>
            </a:pPr>
            <a:r>
              <a:rPr lang="pl-PL" dirty="0">
                <a:solidFill>
                  <a:schemeClr val="tx1"/>
                </a:solidFill>
              </a:rPr>
              <a:t>z różnymi </a:t>
            </a:r>
            <a:r>
              <a:rPr lang="pl-PL" dirty="0" err="1">
                <a:solidFill>
                  <a:schemeClr val="tx1"/>
                </a:solidFill>
              </a:rPr>
              <a:t>niepełnosprownościami</a:t>
            </a:r>
            <a:r>
              <a:rPr lang="pl-PL" dirty="0">
                <a:solidFill>
                  <a:schemeClr val="tx1"/>
                </a:solidFill>
              </a:rPr>
              <a:t>, w tym z zaburzeniami rozwoju i zachowania (1)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67375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800" b="1" dirty="0"/>
              <a:t>Oferta dla dzieci małych – </a:t>
            </a:r>
            <a:r>
              <a:rPr lang="pl-PL" sz="2800" dirty="0"/>
              <a:t>przedszkola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>
                <a:solidFill>
                  <a:schemeClr val="tx1"/>
                </a:solidFill>
              </a:rPr>
              <a:t>przedszkola prowadzone przez inne podmioty niż </a:t>
            </a:r>
            <a:r>
              <a:rPr lang="pl-PL" b="1" dirty="0" err="1">
                <a:solidFill>
                  <a:schemeClr val="tx1"/>
                </a:solidFill>
              </a:rPr>
              <a:t>jst</a:t>
            </a:r>
            <a:r>
              <a:rPr lang="pl-PL" dirty="0">
                <a:solidFill>
                  <a:schemeClr val="tx1"/>
                </a:solidFill>
              </a:rPr>
              <a:t>. w tym:</a:t>
            </a:r>
          </a:p>
          <a:p>
            <a:r>
              <a:rPr lang="pl-PL" dirty="0">
                <a:solidFill>
                  <a:schemeClr val="tx1"/>
                </a:solidFill>
              </a:rPr>
              <a:t>przedszkole dla dzieci niewidomych i słabowidzących jako filia SOSW 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w Laskach koło Warszawy</a:t>
            </a:r>
          </a:p>
          <a:p>
            <a:r>
              <a:rPr lang="pl-PL" dirty="0">
                <a:solidFill>
                  <a:schemeClr val="tx1"/>
                </a:solidFill>
              </a:rPr>
              <a:t>przedszkole dla dzieci z autyzmem jako działalność Instytutu Wspomagania Rozwoju Dziecka w Gdańsku</a:t>
            </a:r>
          </a:p>
          <a:p>
            <a:r>
              <a:rPr lang="pl-PL" dirty="0">
                <a:solidFill>
                  <a:schemeClr val="tx1"/>
                </a:solidFill>
              </a:rPr>
              <a:t>niepubliczne przedszkole „Wielka Przygoda” przyjmujące dzieci z zespołem Downa we współpracy z Fundacją „Ja też”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we wszystkich tych przedszkolach dla dzieci organizuje się zajęcia rewalidacyjne i inne specjalistyczne zgodnie ze wskazaniami zawartymi w orzeczeniu o potrzebie kształcenia specjalnego </a:t>
            </a:r>
          </a:p>
          <a:p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938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800" b="1" dirty="0"/>
              <a:t>Oferta dla dzieci małych –  placówki wspierające: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40285" y="1678488"/>
            <a:ext cx="7665883" cy="5031594"/>
          </a:xfrm>
        </p:spPr>
        <p:txBody>
          <a:bodyPr>
            <a:normAutofit/>
          </a:bodyPr>
          <a:lstStyle/>
          <a:p>
            <a:r>
              <a:rPr lang="pl-PL" sz="1800" b="1" dirty="0">
                <a:solidFill>
                  <a:schemeClr val="tx1"/>
                </a:solidFill>
              </a:rPr>
              <a:t>O</a:t>
            </a:r>
            <a:r>
              <a:rPr lang="pl-PL" sz="1600" b="1" dirty="0">
                <a:solidFill>
                  <a:schemeClr val="tx1"/>
                </a:solidFill>
              </a:rPr>
              <a:t>środek Wczesnej Interwencji i Wspomagania Rozwoju Dziecka – </a:t>
            </a:r>
            <a:r>
              <a:rPr lang="pl-PL" sz="1600" dirty="0">
                <a:solidFill>
                  <a:schemeClr val="tx1"/>
                </a:solidFill>
              </a:rPr>
              <a:t>prowadzony przez Polskie Stowarzyszenie na Rzecz Osób z Niepełnosprawnością Intelektualną Koło w Gdańsku (dzieci przyjmowane są nieodpłatnie na skierowanie od lekarza pediatry, neurologa, psychiatry lub innego specjalisty, w ramach pomocy zapewnione mają: kompleksową diagnozę i zajęcia specjalistyczne, w tym rehabilitacji ruchowej i fizjoterapii, terapię psychologiczną, pedagogiczną, logopedyczną i inna specjalistyczną….)</a:t>
            </a:r>
          </a:p>
          <a:p>
            <a:r>
              <a:rPr lang="pl-PL" sz="1600" b="1" dirty="0">
                <a:solidFill>
                  <a:schemeClr val="tx1"/>
                </a:solidFill>
              </a:rPr>
              <a:t>Specjalistyczny Ośrodek Diagnozy i Rehabilitacji Dzieci i Młodzieży z Wadą Słuchu PZG w Gdańsku</a:t>
            </a:r>
            <a:r>
              <a:rPr lang="pl-PL" sz="1600" dirty="0">
                <a:solidFill>
                  <a:schemeClr val="tx1"/>
                </a:solidFill>
              </a:rPr>
              <a:t> (dzieci przyjmowane są nieodpłatnie na skierowanie od lekarza, szczególnie laryngologa, audiologa, foniatry,  dzieci z problemami w słyszeniu, także po badaniach przesiewowych przeprowadzanych w szpitalach po urodzeniu, mają zapewniona diagnozę, terapię, konsultacje w zakresie </a:t>
            </a:r>
            <a:r>
              <a:rPr lang="pl-PL" sz="1600" dirty="0" err="1">
                <a:solidFill>
                  <a:schemeClr val="tx1"/>
                </a:solidFill>
              </a:rPr>
              <a:t>aparatowania</a:t>
            </a:r>
            <a:r>
              <a:rPr lang="pl-PL" sz="1600" dirty="0">
                <a:solidFill>
                  <a:schemeClr val="tx1"/>
                </a:solidFill>
              </a:rPr>
              <a:t>, implantowania i innych</a:t>
            </a:r>
          </a:p>
          <a:p>
            <a:r>
              <a:rPr lang="pl-PL" sz="1600" b="1" dirty="0">
                <a:solidFill>
                  <a:schemeClr val="tx1"/>
                </a:solidFill>
              </a:rPr>
              <a:t>Ośrodek Wczesnego Wspomagania Rozwoju Dziecka Niewidomego i Słabowidzącego</a:t>
            </a:r>
            <a:r>
              <a:rPr lang="pl-PL" sz="1600" dirty="0">
                <a:solidFill>
                  <a:schemeClr val="tx1"/>
                </a:solidFill>
              </a:rPr>
              <a:t> w Gdańsku – </a:t>
            </a:r>
            <a:r>
              <a:rPr lang="pl-PL" sz="1600" dirty="0" err="1">
                <a:solidFill>
                  <a:schemeClr val="tx1"/>
                </a:solidFill>
              </a:rPr>
              <a:t>Sobieszewie</a:t>
            </a:r>
            <a:r>
              <a:rPr lang="pl-PL" sz="1600" dirty="0">
                <a:solidFill>
                  <a:schemeClr val="tx1"/>
                </a:solidFill>
              </a:rPr>
              <a:t>  - turnusy rehabilitacyjne</a:t>
            </a:r>
          </a:p>
          <a:p>
            <a:endParaRPr lang="pl-PL" sz="1600" dirty="0">
              <a:solidFill>
                <a:schemeClr val="tx1"/>
              </a:solidFill>
            </a:endParaRPr>
          </a:p>
          <a:p>
            <a:endParaRPr lang="pl-PL" sz="1600" dirty="0">
              <a:solidFill>
                <a:schemeClr val="tx1"/>
              </a:solidFill>
            </a:endParaRPr>
          </a:p>
          <a:p>
            <a:endParaRPr lang="pl-PL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416274"/>
      </p:ext>
    </p:extLst>
  </p:cSld>
  <p:clrMapOvr>
    <a:masterClrMapping/>
  </p:clrMapOvr>
</p:sld>
</file>

<file path=ppt/theme/theme1.xml><?xml version="1.0" encoding="utf-8"?>
<a:theme xmlns:a="http://schemas.openxmlformats.org/drawingml/2006/main" name="Jestem z Gdańsk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JzG_pater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3762</Words>
  <Application>Microsoft Office PowerPoint</Application>
  <PresentationFormat>Pokaz na ekranie (4:3)</PresentationFormat>
  <Paragraphs>308</Paragraphs>
  <Slides>36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36</vt:i4>
      </vt:variant>
    </vt:vector>
  </HeadingPairs>
  <TitlesOfParts>
    <vt:vector size="47" baseType="lpstr">
      <vt:lpstr>Algerian</vt:lpstr>
      <vt:lpstr>Arial</vt:lpstr>
      <vt:lpstr>Arial Black</vt:lpstr>
      <vt:lpstr>Calibri</vt:lpstr>
      <vt:lpstr>Franklin Gothic Book</vt:lpstr>
      <vt:lpstr>Lucida Sans Unicode</vt:lpstr>
      <vt:lpstr>Tahoma</vt:lpstr>
      <vt:lpstr>Times New Roman</vt:lpstr>
      <vt:lpstr>Wingdings</vt:lpstr>
      <vt:lpstr>Jestem z Gdańska</vt:lpstr>
      <vt:lpstr>JzG_patern</vt:lpstr>
      <vt:lpstr>Model kształcenia dzieci, młodzieży i dorosłych ze szczególnymi potrzebami w mieście Gdańsku </vt:lpstr>
      <vt:lpstr> Beneficjenci z niepełnosprawnościami                w procesie kształcenia  </vt:lpstr>
      <vt:lpstr>Model wsparcia dzieci i młodzieży o specjalnych potrzebach edukacyjnych w Gdańsku </vt:lpstr>
      <vt:lpstr>Prezentacja programu PowerPoint</vt:lpstr>
      <vt:lpstr>Oferta dla dzieci małych – od urodzenia do rozpoczęcia realizacji obowiązku szkolnego:</vt:lpstr>
      <vt:lpstr>Oferta dla dzieci małych – żłobki</vt:lpstr>
      <vt:lpstr>Oferta dla dzieci małych – przedszkola</vt:lpstr>
      <vt:lpstr>Oferta dla dzieci małych – przedszkola</vt:lpstr>
      <vt:lpstr>Oferta dla dzieci małych –  placówki wspierające:</vt:lpstr>
      <vt:lpstr>Oferta dla dzieci małych – publiczna placówka wspierająca</vt:lpstr>
      <vt:lpstr>Pozostałe zadania OKRO</vt:lpstr>
      <vt:lpstr>Wczesne Wspomaganie Rozwoju Dziecka                           w Gdańsku:</vt:lpstr>
      <vt:lpstr>Wczesne Wspomaganie Rozwoju Dziecka –          placówki wiodące </vt:lpstr>
      <vt:lpstr>Wczesne Wspomaganie Rozwoju Dziecka –                    placówki wiodące  c.d.</vt:lpstr>
      <vt:lpstr>Dzieci w wieku szkolnym –  realizacja obowiązku szkolnego</vt:lpstr>
      <vt:lpstr>Szkoły wyspecjalizowane w zaspokajaniu określonej szczególnej potrzeby edukacyjnej wyodrębnione z istniejących zasobów i wyspecjalizowane w świadczeniu pomocy uczniom o danym rodzaju niepełnosprawności</vt:lpstr>
      <vt:lpstr>Dzieci w wieku szkolnym – realizacja obowiązku szkolnego - specjalizacje</vt:lpstr>
      <vt:lpstr>Dzieci w wieku szkolnym – realizacja obowiązku szkolnego – rozwiązania własne</vt:lpstr>
      <vt:lpstr>Dzieci w wieku szkolnym – realizacja obowiązku szkolnego – rozwiązania własne</vt:lpstr>
      <vt:lpstr>Uczniowie z niepełnosprawnościami  w szkołach ponadgimnazjalnych – realizacja obowiązku nauki:</vt:lpstr>
      <vt:lpstr>Uczniowie z niepełnosprawnościami  w szkołach ponadgimnazjalnych – realizacja obowiązku nauki:</vt:lpstr>
      <vt:lpstr>Niepełnosprawni uczniowie w gdańskich szkołach</vt:lpstr>
      <vt:lpstr>Eksperyment pedagogiczny  „Edukacja z widokiem na przyszłość”:</vt:lpstr>
      <vt:lpstr>„Edukacja z widokiem na przyszłość”  cele szczegółowe:</vt:lpstr>
      <vt:lpstr>„Edukacja z widokiem na przyszłość”  zadania:</vt:lpstr>
      <vt:lpstr>Prezentacja programu PowerPoint</vt:lpstr>
      <vt:lpstr>Uzyskane efekty eksperymentu „Edukacja z Widokiem na Przyszłość”</vt:lpstr>
      <vt:lpstr>Efekty eksperymentu – ścieżka A</vt:lpstr>
      <vt:lpstr>Efekty eksperymentu – ścieżka B</vt:lpstr>
      <vt:lpstr>Efekty eksperymentu ścieżka C</vt:lpstr>
      <vt:lpstr>Dylematy: co dalej po szkole ponadgimnazjalnej/ponadpodstawowej?</vt:lpstr>
      <vt:lpstr>Kształcenie ustawiczne osób z SPE</vt:lpstr>
      <vt:lpstr>Propozycja : co dalej po szkole ponadgimnazjalne/ponadpodstawowej?</vt:lpstr>
      <vt:lpstr>Kwalifikacyjne Kursy Zawodowe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</dc:creator>
  <cp:lastModifiedBy>Kamińska Ewa</cp:lastModifiedBy>
  <cp:revision>115</cp:revision>
  <cp:lastPrinted>2022-06-28T08:43:16Z</cp:lastPrinted>
  <dcterms:created xsi:type="dcterms:W3CDTF">2015-11-17T15:39:50Z</dcterms:created>
  <dcterms:modified xsi:type="dcterms:W3CDTF">2022-06-28T09:01:51Z</dcterms:modified>
</cp:coreProperties>
</file>