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CF6F29-8BC1-4475-AAEF-222F81510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923C50-132A-4019-BAC3-5A9C8669B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AEA8CB-1EA5-47BF-B9EB-47C61DD6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4A09F0-6B0C-4618-9BE6-EFF102B7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626CC1-1269-483F-B6BE-6F789E13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94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C3953B-0A07-49C8-81A5-0BC49E65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15FECEF-4D20-4210-99A6-7355CB22F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DF029E-7C6D-4BC7-8696-14A630B7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13A57E-0A3F-46F7-BE9D-576221FF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1C8BD8-FF12-4E43-B2C8-1FA26044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66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52C04D3-EA15-4D0D-8DD2-3D27A4449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057E7C7-DADE-442F-BA86-A943B25A3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E10CB9-08D5-4AFF-9AC0-E3730A2F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E54D72-A09B-49E1-97E1-E16D16B1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2D7696-8EB1-40D5-BD32-96B1F2FA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71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1E65CB-A1FF-40A5-B444-56D69A41D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B0FF75-2D65-48A2-9A60-3E2BC5A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E58C4B-303F-4EF0-B39C-17BD21A91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38AFB6-3D3C-4653-814F-B680BAFF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DDB2C6-031F-4746-BF0A-92D18FC5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3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EA658-18F2-44AE-AD0B-0ADCD28DC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290E70-258D-4F0D-ACE6-B4B083EDE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CBEDD9-1EC7-420C-9FB1-CAD9DCBB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8DFA57-0478-4975-8A80-10BC0EC4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A30E3B-39AA-4F5F-A268-A48AC963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60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D863D1-27B6-422D-B0EE-453962EE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C05D8-8B5A-4F26-879C-C27FED555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10053E-E515-4F17-A6DA-399698BC3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2242F9-9497-47AD-AC19-22997D0F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57C15EF-16AB-4A79-872C-688C161C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7F9A685-87A7-4C93-926C-8CDF4515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5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431566-94B2-466D-8AB0-CBEC59EC3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3A3482-9891-4459-BD72-766568E3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F423D06-355F-4996-9E6F-C23A50449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2891713-D008-4D4E-8B70-7B6F3E392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58B5ECA-C05E-4FDB-87C2-EC5B37905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F51BE6-BD28-4D30-AA97-B798DA9D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D77409A-483D-482E-9EC7-9412316C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5D73B56-50D2-4D73-9296-EBF2FA35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96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DD5085-C0CF-4F16-842C-89E2BE15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75B7F81-DF01-4EF0-80EC-3B5AD582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AAAD978-592F-46D0-82BD-510825CC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1A1660E-D95B-4EDC-ABAA-0DC564A2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795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82A0B6C-A536-43A3-986E-8D41F272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38DC7CE-15BD-4E76-913A-4149877A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32FF27-9373-4C23-9EC4-78D32496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2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0AC711-AD5F-49F8-ABBA-A7757C872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837C9A-98C0-4D0B-9F2F-3B7A097AC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89F516-8717-4AAD-A4E0-906A774E2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4237B61-FAE9-4FC7-BA25-192224EE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89E75F-D439-4524-9C8E-04EB443C4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A4ED21-D62A-42D8-B47D-6338ACCB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24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2A0FEB-6ACD-4F74-89FE-4360E7C6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E9875DE-B58F-409B-BB36-E9FFEDB4A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EED02A-42A8-4450-85FE-571A7E1DD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4AC1041-184F-425E-9299-23133894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29D4E1-29C8-4132-B6D5-E0B1F91A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DB80640-B1BF-4934-BF73-C783C694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02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EB44D83-1DE5-4DEB-924C-BF38981B8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23B53D3-D0CA-42D2-A182-2A6F50467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4351B4-B983-4D43-A870-CCB8C0474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71AE-3B89-4601-82B0-5501A2ECCBCD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DE3DC6-B918-4055-B14B-FC8716BD7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EA64B8-2C6E-4E48-BD93-D228A3639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D289-97BB-423D-92EB-E9FBEFCC5C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6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FBD1248C-978C-4582-A57E-493420DAF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C14AEF2-EF33-4768-B00B-85E390F23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598" y="3429000"/>
            <a:ext cx="4632750" cy="16056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</a:t>
            </a:r>
            <a:b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samorządzie terytorialnym-</a:t>
            </a:r>
            <a:b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szanse i bariery</a:t>
            </a:r>
            <a:endParaRPr lang="pl-PL" sz="2800" b="1" dirty="0"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8C6379A-2792-4EC1-B614-0FB0D09B4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597" y="5369333"/>
            <a:ext cx="4716640" cy="351959"/>
          </a:xfrm>
        </p:spPr>
        <p:txBody>
          <a:bodyPr>
            <a:normAutofit fontScale="92500"/>
          </a:bodyPr>
          <a:lstStyle/>
          <a:p>
            <a:pPr algn="l"/>
            <a:r>
              <a:rPr lang="pl-PL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 Kamińska (Urząd Miejski w Gdańsku, ekspert w projekcie)</a:t>
            </a:r>
            <a:endParaRPr lang="pl-PL" sz="1400" b="1" dirty="0">
              <a:solidFill>
                <a:srgbClr val="FF0000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8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3" y="625184"/>
            <a:ext cx="8960141" cy="641553"/>
          </a:xfrm>
        </p:spPr>
        <p:txBody>
          <a:bodyPr anchor="t">
            <a:norm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720754" y="1451295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planowania i realizacji zadań JST sama w sobie niesie wiele wyzwań i wymaga likwidowania barier.</a:t>
            </a:r>
          </a:p>
          <a:p>
            <a:pPr>
              <a:lnSpc>
                <a:spcPct val="120000"/>
              </a:lnSpc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Szansą samorządu jest posiadanie naturalnego zakresu zadań obejmującego zaspakajanie wszystkich podstawowych potrzeb mieszkańców</a:t>
            </a:r>
          </a:p>
          <a:p>
            <a:pPr>
              <a:lnSpc>
                <a:spcPct val="120000"/>
              </a:lnSpc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Budowanie takiej praktyki wymaga najpierw poszerzenia świadomości. Jesteśmy generalnie świadomi potrzeby kompleksowości działania w realizacji rozwoju społecznego. Jednocześnie przywykliśmy do sektorowości obszarów. Tak sektorowo stanowiliśmy prawo, tworzyliśmy merytoryczną, organizacyjną    i finansową jego operacjonalizację. To trudna bariera. Obecne prace nad systemem orzecznictwa, systemem zabezpieczenia społecznego, ustawą o wyrównywaniu szans  pokazują, jak trudno                   o przezwyciężenie barier i spójność systemową.</a:t>
            </a:r>
          </a:p>
          <a:p>
            <a:pPr>
              <a:lnSpc>
                <a:spcPct val="120000"/>
              </a:lnSpc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Samorząd Gdańska mocuje się z przezwyciężaniem barier i budowaniem międzysektorowej współpracy od wielu lat. Przekładem praktycznym jest połączenie Wydziału Edukacji i Wydziału Spraw Społecznych w jeden Wydział Rozwoju Społecznego,  przyjęcie Modelu kształcenia dzieci, młodzieży i dorosłych ze szczególnymi potrzebami w mieście Gdańsk.</a:t>
            </a:r>
          </a:p>
          <a:p>
            <a:pPr>
              <a:lnSpc>
                <a:spcPct val="120000"/>
              </a:lnSpc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Angażujemy się również w badania, projekty, programy i tworzenie modeli, standardów, narzędzi realizacji systemowego budowania i realizacji działań na rzecz pełnego uczestniczenia wszystkich w życiu i rozwoju naszej wspólnoty. </a:t>
            </a:r>
          </a:p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5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3" y="625184"/>
            <a:ext cx="9220201" cy="641553"/>
          </a:xfrm>
        </p:spPr>
        <p:txBody>
          <a:bodyPr anchor="t">
            <a:norm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889233" y="1459684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E609A9-0DE0-449A-A8A9-940D7485B59B}"/>
              </a:ext>
            </a:extLst>
          </p:cNvPr>
          <p:cNvSpPr/>
          <p:nvPr/>
        </p:nvSpPr>
        <p:spPr>
          <a:xfrm>
            <a:off x="720753" y="1531054"/>
            <a:ext cx="892658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Aby zniwelować rozdźwięk pomiędzy polityką a praktyką edukacyjną w Polsce, MEN zwrócił się o pomoc do Służby Wspierania Reform Strukturalnych Komisji Europejskiej. Służba Wspierania Reform Strukturalnych wyraziła zgodę na sfinansowanie działania i jego realizację we współpracy z wyspecjalizowanym partnerem - Europejskiej Agencji do spraw Specjalnych Potrzeb i Edukacji Włączającej (Agencji). Celem działania było wsparcie w prowadzeniu analizie mocnych stron i obszarów rozwoju obecnych ram polityki na rzecz edukacji włączającej.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l-PL" sz="1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Cytat ze wstępu do „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WSPARCIE PODNOSZENIA JAKOŚCI EDUKACJI WŁĄCZAJĄCEJ W POLSCE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.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Rekomendacje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działania priorytetowe”.</a:t>
            </a:r>
          </a:p>
        </p:txBody>
      </p:sp>
    </p:spTree>
    <p:extLst>
      <p:ext uri="{BB962C8B-B14F-4D97-AF65-F5344CB8AC3E}">
        <p14:creationId xmlns:p14="http://schemas.microsoft.com/office/powerpoint/2010/main" val="27518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3" y="625184"/>
            <a:ext cx="8758106" cy="641553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889233" y="1459684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E609A9-0DE0-449A-A8A9-940D7485B59B}"/>
              </a:ext>
            </a:extLst>
          </p:cNvPr>
          <p:cNvSpPr/>
          <p:nvPr/>
        </p:nvSpPr>
        <p:spPr>
          <a:xfrm>
            <a:off x="720753" y="1531054"/>
            <a:ext cx="892658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Rekomendacje końcowe 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zostały przedstawione na konferencji  5 marca 2019 r. Sformułowano 16 tych rekomendacji.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Dwie pierwsze dotyczą prawa i polityk edukacyjnej, która 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 opierać się na 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podstawowym zobowiązaniu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zapewnienia każdej osobie uczącej się prawa do edukacji włączającej. Przepisy prawa i polityka muszą kierować się 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wizją 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rozumieniem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założeń edukacji włączającej.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Dwie kolejne mówią, że struktury i procesy 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muszą opierać się na 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podstawowym zobowiązaniu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zapewnienia każdej osobie uczącej się prawa do edukacji włączającej. Przepisy prawa i polityka muszą kierować się 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wizją 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rozumieniem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założeń edukacji włączającej.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Piąta, szósta i siódma dotyczą zarządzania i finansowania.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Każdy z realizatorów edukacji jest odpowiedzialny za osiągnięcia wszystkich uczących się,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finansowanie na każdym poziomie (od wczesnej interwencji i profilaktyki) jest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przejrzystym wykorzystywaniem wszystkich funduszy.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Ósma i dziewiąta dotyczy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monitorowania, zapewniania jakości i odpowiedzialności.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Dziesiąta i jedenasta dotyczą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kształcenia i doskonalenia zawodowego nauczycieli.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Kolejne budowania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warunków uczenia się i nauczania oraz ciągłości wsparcia. 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Polityka edukacyjna w Polsce musi wspierać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współpracę i pracę zespołową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(profesjonalne społeczności uczące się) w szkołach w celu 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opracowania opartych na faktach i danych, innowacyjnych podejść do uczenia się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nauczania i oceniania ukierunkowanych na zwiększanie osiągnięć wszystkich uczniów.</a:t>
            </a:r>
          </a:p>
        </p:txBody>
      </p:sp>
    </p:spTree>
    <p:extLst>
      <p:ext uri="{BB962C8B-B14F-4D97-AF65-F5344CB8AC3E}">
        <p14:creationId xmlns:p14="http://schemas.microsoft.com/office/powerpoint/2010/main" val="372848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4" y="625184"/>
            <a:ext cx="8691694" cy="641553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889233" y="1459684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E609A9-0DE0-449A-A8A9-940D7485B59B}"/>
              </a:ext>
            </a:extLst>
          </p:cNvPr>
          <p:cNvSpPr/>
          <p:nvPr/>
        </p:nvSpPr>
        <p:spPr>
          <a:xfrm>
            <a:off x="720753" y="1531054"/>
            <a:ext cx="892658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2020 r. przygotowany został ważny dokument będący efektem badań : 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Edukacja Włączająca – Bilans Otwarcia 2020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Opisuje ona stan aktualny i formułuje rekomendacje wskazujące konieczność podjęcia szczegółowych działań podnoszących jakość edukacji i adresowanych do uczestników z różnych podmiotów organizujących, realizujących i wspierających proces uczenia się.</a:t>
            </a:r>
          </a:p>
          <a:p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Jest to również cenny materiał dla JST.</a:t>
            </a:r>
          </a:p>
        </p:txBody>
      </p:sp>
    </p:spTree>
    <p:extLst>
      <p:ext uri="{BB962C8B-B14F-4D97-AF65-F5344CB8AC3E}">
        <p14:creationId xmlns:p14="http://schemas.microsoft.com/office/powerpoint/2010/main" val="370669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4" y="625184"/>
            <a:ext cx="8842696" cy="641553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889233" y="1459684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E609A9-0DE0-449A-A8A9-940D7485B59B}"/>
              </a:ext>
            </a:extLst>
          </p:cNvPr>
          <p:cNvSpPr/>
          <p:nvPr/>
        </p:nvSpPr>
        <p:spPr>
          <a:xfrm>
            <a:off x="720753" y="1531054"/>
            <a:ext cx="89265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Zadania JST w budowaniu wysokiej jakości edukacji włączającej</a:t>
            </a:r>
          </a:p>
          <a:p>
            <a:pPr algn="just"/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Generalnie JST zobowiązany jest na poziomie gminy do zaspakajania zbiorowych potrzeb wspólnoty w zakresie ochrony zdrowia, pomocy społecznej, edukacji publicznej, polityki prorodzinnej ( art.,7.1) zadaniem własnym gminy jest również prowadzenie publicznych przedszkoli ( i innych for wychowania przedszkolnego), szkół podstawowych (w tym specjalnych, z oddziałami integracyjnymi, zapewnienie 5-latkom rocznego przygotowania przedszkolnego).</a:t>
            </a:r>
          </a:p>
          <a:p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JST na poziomie powiatu ma zadania ponadgminne w zakresie edukacji publicznej, promocji i ochrony zdrowia, pomocy społecznej – w tym wspierania rodziny i pieczy zastępczej, polityki prorodzinnej, wspierania O z N, przeciwdziałania bezrobociu i aktywizacji rynku pracy (art. 4).</a:t>
            </a:r>
          </a:p>
          <a:p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Oba samorządy mają współpracować z trzecim sektorem i zawierać porozumienia z innymi podmiotami.</a:t>
            </a:r>
          </a:p>
          <a:p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Analizując  zapisy ustaw samorządowych i przepisów aktów szczegółowych organizacja współpracy międzysektorowej na rzecz dzieci, uczniów i rodzin , tworzenie i koordynowanie lokalnych sieci wsparcia jest zadaniem powiatu.</a:t>
            </a:r>
          </a:p>
          <a:p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108796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3" y="625184"/>
            <a:ext cx="8758106" cy="641553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889233" y="1459684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E609A9-0DE0-449A-A8A9-940D7485B59B}"/>
              </a:ext>
            </a:extLst>
          </p:cNvPr>
          <p:cNvSpPr/>
          <p:nvPr/>
        </p:nvSpPr>
        <p:spPr>
          <a:xfrm>
            <a:off x="720753" y="1531054"/>
            <a:ext cx="892658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Tworzenie przez JST warunków realizacji edukacji włączającej to:</a:t>
            </a:r>
          </a:p>
          <a:p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Tworzenie potrzebnej infrastruktury – budynki bez barier, w potrzebnej ilości, dostępnie usytuowane.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Tworzenie właściwych możliwości funkcjonowania – dla realizujących usługi edukacyjne (przygotowanych, znających potrzeby uczniów, wyposażonych w odpowiednie narzędzia, mobilnych) i odbiorców (zaopatrzonych w potrzebny sprzęt i przestrzeń).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Tworzenie sieci wsparcia z wykorzystaniem zasobów środowiska lokalnego dla uczniów, nauczycieli, osób obsługujących, rodziców (także podejmowanie działań uzupełniających tę sieć o brakujące potrzebne usługi, specjalistów, sprzęt).</a:t>
            </a:r>
          </a:p>
          <a:p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184428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3" y="625184"/>
            <a:ext cx="8758106" cy="641553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889233" y="1459684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E609A9-0DE0-449A-A8A9-940D7485B59B}"/>
              </a:ext>
            </a:extLst>
          </p:cNvPr>
          <p:cNvSpPr/>
          <p:nvPr/>
        </p:nvSpPr>
        <p:spPr>
          <a:xfrm>
            <a:off x="720753" y="1531054"/>
            <a:ext cx="892658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Przygotowanie JST do realizacji zadań</a:t>
            </a:r>
          </a:p>
          <a:p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Wyznaczenie osób i jednostek odpowiedzialnych za wdrożenie rozwiązania (JST może wskazać osobę i podmiot, który jest najbardziej kompetentny i ma doświadczenie w problematyce szczególnych potrzeb i inkluzji)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Powołanie zespołu opracowującego zasady funkcjonowania Powiatowego Centrum Koordynacji Zasobów (wyznaczona wcześniej osoba gromadzi zespół osób pracujących nad przygotowaniem PCKZ)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Powołanie Powiatowego Centrum Koordynacji Zasobów (PCKZ) (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może stanowić jednostkę samorządu, może być zespołem w ramach istniejącej jednostki. W jego strukturze mogą być utworzone Instytucje Koordynujące umiejscowione przy podmiotach specjalistycznych) 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Przeszkolenie pracowników PCKZ i osób bezpośrednio z nimi współpracujących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pl-PL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Identyfikacja i utworzenie sieci współpracy</a:t>
            </a:r>
          </a:p>
          <a:p>
            <a:pPr lvl="0"/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Spotkania inicjujące współpracę ( gromadzimy podmioty realizujące wsparcie uczniów ze szczególnymi potrzebami, ich środowiska) 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Ustalenie zasad współpracy w ramach sieci ( z jasnym sprecyzowaniem wkładu i zaangażowania)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Identyfikacja i ocena </a:t>
            </a:r>
            <a:r>
              <a:rPr lang="pl-PL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ryzyk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związanych ze współpracą ( to bardzo ważne, aby członkowie sieci wiedzieli na co mogą liczyć i do czego się zobowiązują)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Zawarcie lokalnych umów o współpracy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Powołanie Zespołu ds. Koordynacji Współpracy Międzyinstytucjonalnej (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zespół ten czuwa nad umowami o współpracy instytucji z różnych obszarów wsparcia, funkcjonuje w ramach PCKZ)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221676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277562-80FC-4341-BC38-8D9359E33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81EDD9F-1985-4003-88AF-F2977CDB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4" y="625184"/>
            <a:ext cx="8859474" cy="641553"/>
          </a:xfrm>
        </p:spPr>
        <p:txBody>
          <a:bodyPr anchor="t">
            <a:no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Międzysektorowość w samorządzie terytorialnym - szanse i bariery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3C730F3-AC37-428A-9130-D327174FD3A2}"/>
              </a:ext>
            </a:extLst>
          </p:cNvPr>
          <p:cNvSpPr txBox="1">
            <a:spLocks/>
          </p:cNvSpPr>
          <p:nvPr/>
        </p:nvSpPr>
        <p:spPr>
          <a:xfrm>
            <a:off x="889233" y="1459684"/>
            <a:ext cx="8758106" cy="46978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l-PL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8E609A9-0DE0-449A-A8A9-940D7485B59B}"/>
              </a:ext>
            </a:extLst>
          </p:cNvPr>
          <p:cNvSpPr/>
          <p:nvPr/>
        </p:nvSpPr>
        <p:spPr>
          <a:xfrm>
            <a:off x="720753" y="1531054"/>
            <a:ext cx="8926585" cy="5035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Rozpoznanie potrzeb i diagnoza obszaru realizacji zadań – zadanie PCKZ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Wstępna ocena potrzeb lokalnych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Analiza dokumentów strategicznych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Wstępna ocena zasobów, w tym podmiotów współpracy</a:t>
            </a:r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Rozpoznawanie gotowości współpracy </a:t>
            </a:r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Konsultacje społeczne: słabe i mocne strony powiatu w zakresie udzielania wsparcia</a:t>
            </a:r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Opracowanie dokumentu „Analiza i diagnoza obszaru wsparcia – </a:t>
            </a: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Potrzeby i możliwości w zakresie budowania lokalnego Modelu wsparcia</a:t>
            </a:r>
            <a:r>
              <a:rPr lang="pl-PL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pl-PL" sz="1400" b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Lokalne zasoby w sieci współpracy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Inwentaryzacja zasobów i potrzeb lokalnych instytucji wsparcia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Alternatywy wsparcia w obszarach niezaspokojonych potrzeb w oparciu o zasoby lokalne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Wspólne utworzenie koszyka usług lokalnych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Powołanie Specjalistycznych Zespołów Wsparcia, ze wskazaniem zakresu ich zadań i kompetencji 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(to zespoły operacyjne na poziomie lokalnym pełniące rolę koordynatora wszelkich działań dla ucznia, całej rodziny i środowiska)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Powołanie Zespołów zadaniowych 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(mogą animować sieć wsparcia dla uczniów o specjalnej grupie potrzeb w środowisku lokalnym z pozyskanymi ekspertami z zewnątrz)</a:t>
            </a:r>
          </a:p>
          <a:p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4111062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1207</Words>
  <Application>Microsoft Office PowerPoint</Application>
  <PresentationFormat>Panoramiczny</PresentationFormat>
  <Paragraphs>75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Open Sans Semibold</vt:lpstr>
      <vt:lpstr>Times New Roman</vt:lpstr>
      <vt:lpstr>Wingdings</vt:lpstr>
      <vt:lpstr>Motyw pakietu Office</vt:lpstr>
      <vt:lpstr>Międzysektorowość  w samorządzie terytorialnym- szanse i bariery</vt:lpstr>
      <vt:lpstr>Międzysektorowość w samorządzie terytorialnym - szanse i bariery </vt:lpstr>
      <vt:lpstr>Międzysektorowość w samorządzie terytorialnym - szanse i bariery </vt:lpstr>
      <vt:lpstr>Międzysektorowość w samorządzie terytorialnym - szanse i bariery </vt:lpstr>
      <vt:lpstr>Międzysektorowość w samorządzie terytorialnym - szanse i bariery </vt:lpstr>
      <vt:lpstr>Międzysektorowość w samorządzie terytorialnym - szanse i bariery </vt:lpstr>
      <vt:lpstr>Międzysektorowość w samorządzie terytorialnym - szanse i bariery </vt:lpstr>
      <vt:lpstr>Międzysektorowość w samorządzie terytorialnym - szanse i bariery </vt:lpstr>
      <vt:lpstr>Międzysektorowość w samorządzie terytorialnym - szanse i bariery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Etiam ullamcorper Lorem ipsum</dc:title>
  <dc:creator>Tmp Grafik</dc:creator>
  <cp:lastModifiedBy>Solarczyk-Bączek Magdalena</cp:lastModifiedBy>
  <cp:revision>17</cp:revision>
  <dcterms:created xsi:type="dcterms:W3CDTF">2021-04-30T07:27:12Z</dcterms:created>
  <dcterms:modified xsi:type="dcterms:W3CDTF">2022-10-12T07:03:56Z</dcterms:modified>
</cp:coreProperties>
</file>